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8"/>
  </p:notesMasterIdLst>
  <p:sldIdLst>
    <p:sldId id="267" r:id="rId2"/>
    <p:sldId id="258" r:id="rId3"/>
    <p:sldId id="259" r:id="rId4"/>
    <p:sldId id="260" r:id="rId5"/>
    <p:sldId id="297" r:id="rId6"/>
    <p:sldId id="262" r:id="rId7"/>
    <p:sldId id="266" r:id="rId8"/>
    <p:sldId id="265" r:id="rId9"/>
    <p:sldId id="306" r:id="rId10"/>
    <p:sldId id="298" r:id="rId11"/>
    <p:sldId id="268" r:id="rId12"/>
    <p:sldId id="276" r:id="rId13"/>
    <p:sldId id="273" r:id="rId14"/>
    <p:sldId id="277" r:id="rId15"/>
    <p:sldId id="275" r:id="rId16"/>
    <p:sldId id="304" r:id="rId17"/>
    <p:sldId id="299" r:id="rId18"/>
    <p:sldId id="270" r:id="rId19"/>
    <p:sldId id="271" r:id="rId20"/>
    <p:sldId id="272" r:id="rId21"/>
    <p:sldId id="278" r:id="rId22"/>
    <p:sldId id="300" r:id="rId23"/>
    <p:sldId id="294" r:id="rId24"/>
    <p:sldId id="279" r:id="rId25"/>
    <p:sldId id="280" r:id="rId26"/>
    <p:sldId id="301" r:id="rId27"/>
    <p:sldId id="302" r:id="rId28"/>
    <p:sldId id="305" r:id="rId29"/>
    <p:sldId id="283" r:id="rId30"/>
    <p:sldId id="288" r:id="rId31"/>
    <p:sldId id="289" r:id="rId32"/>
    <p:sldId id="292" r:id="rId33"/>
    <p:sldId id="291" r:id="rId34"/>
    <p:sldId id="290" r:id="rId35"/>
    <p:sldId id="293" r:id="rId36"/>
    <p:sldId id="29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Family accepts delinquency</c:v>
                </c:pt>
                <c:pt idx="1">
                  <c:v>Moral Beliefs</c:v>
                </c:pt>
                <c:pt idx="2">
                  <c:v>Social Skills</c:v>
                </c:pt>
                <c:pt idx="3">
                  <c:v>Individual accepts delinquency</c:v>
                </c:pt>
                <c:pt idx="4">
                  <c:v>Peer delinquency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-2</c:v>
                </c:pt>
                <c:pt idx="2">
                  <c:v>-2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Family accepts delinquency</c:v>
                </c:pt>
                <c:pt idx="1">
                  <c:v>Moral Beliefs</c:v>
                </c:pt>
                <c:pt idx="2">
                  <c:v>Social Skills</c:v>
                </c:pt>
                <c:pt idx="3">
                  <c:v>Individual accepts delinquency</c:v>
                </c:pt>
                <c:pt idx="4">
                  <c:v>Peer delinquency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-1</c:v>
                </c:pt>
                <c:pt idx="2">
                  <c:v>-1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27296"/>
        <c:axId val="35529088"/>
      </c:barChart>
      <c:catAx>
        <c:axId val="35527296"/>
        <c:scaling>
          <c:orientation val="minMax"/>
        </c:scaling>
        <c:delete val="0"/>
        <c:axPos val="b"/>
        <c:majorTickMark val="out"/>
        <c:minorTickMark val="none"/>
        <c:tickLblPos val="nextTo"/>
        <c:crossAx val="35529088"/>
        <c:crosses val="autoZero"/>
        <c:auto val="1"/>
        <c:lblAlgn val="ctr"/>
        <c:lblOffset val="100"/>
        <c:noMultiLvlLbl val="0"/>
      </c:catAx>
      <c:valAx>
        <c:axId val="35529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527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OJJDP </a:t>
            </a:r>
            <a:r>
              <a:rPr lang="en-US" dirty="0" smtClean="0"/>
              <a:t>review of 62 girl-specific</a:t>
            </a:r>
            <a:r>
              <a:rPr lang="en-US" baseline="0" dirty="0" smtClean="0"/>
              <a:t> </a:t>
            </a:r>
            <a:r>
              <a:rPr lang="en-US" dirty="0" smtClean="0"/>
              <a:t>programs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OJJDP review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Insufficient methodology</c:v>
                </c:pt>
                <c:pt idx="1">
                  <c:v>Insufficient evidence</c:v>
                </c:pt>
                <c:pt idx="2">
                  <c:v>Inconclusive</c:v>
                </c:pt>
                <c:pt idx="3">
                  <c:v>Promising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</c:v>
                </c:pt>
                <c:pt idx="1">
                  <c:v>0.16</c:v>
                </c:pt>
                <c:pt idx="2">
                  <c:v>0.06</c:v>
                </c:pt>
                <c:pt idx="3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Insufficient methodology</c:v>
                </c:pt>
                <c:pt idx="1">
                  <c:v>Insufficient evidence</c:v>
                </c:pt>
                <c:pt idx="2">
                  <c:v>Inconclusive</c:v>
                </c:pt>
                <c:pt idx="3">
                  <c:v>Promising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6.4516129032258063E-2</c:v>
                </c:pt>
                <c:pt idx="1">
                  <c:v>6.4516129032258063E-2</c:v>
                </c:pt>
                <c:pt idx="2">
                  <c:v>6.4516129032258063E-2</c:v>
                </c:pt>
                <c:pt idx="3">
                  <c:v>6.4516129032258063E-2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B1DD0E-8F5F-4C70-B6B4-46C0040AE3A0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3C917E2F-1EEB-4B9F-9866-304CB3A0D331}">
      <dgm:prSet phldrT="[Text]"/>
      <dgm:spPr/>
      <dgm:t>
        <a:bodyPr/>
        <a:lstStyle/>
        <a:p>
          <a:r>
            <a:rPr lang="en-US" dirty="0" smtClean="0"/>
            <a:t>Overt</a:t>
          </a:r>
          <a:endParaRPr lang="en-US" dirty="0"/>
        </a:p>
      </dgm:t>
    </dgm:pt>
    <dgm:pt modelId="{E8275071-EEB8-4810-BB53-269B59589A1E}" type="parTrans" cxnId="{9464E0C9-C8A3-4A9A-8B6E-7965E41FBD98}">
      <dgm:prSet/>
      <dgm:spPr/>
      <dgm:t>
        <a:bodyPr/>
        <a:lstStyle/>
        <a:p>
          <a:endParaRPr lang="en-US"/>
        </a:p>
      </dgm:t>
    </dgm:pt>
    <dgm:pt modelId="{44DA9495-533F-418C-B4CC-CC5C719FB4FD}" type="sibTrans" cxnId="{9464E0C9-C8A3-4A9A-8B6E-7965E41FBD98}">
      <dgm:prSet/>
      <dgm:spPr/>
      <dgm:t>
        <a:bodyPr/>
        <a:lstStyle/>
        <a:p>
          <a:endParaRPr lang="en-US"/>
        </a:p>
      </dgm:t>
    </dgm:pt>
    <dgm:pt modelId="{B5E47F6F-292D-4473-8264-BCFCF4F57FA1}">
      <dgm:prSet phldrT="[Text]"/>
      <dgm:spPr/>
      <dgm:t>
        <a:bodyPr/>
        <a:lstStyle/>
        <a:p>
          <a:r>
            <a:rPr lang="en-US" dirty="0" smtClean="0"/>
            <a:t>Covert</a:t>
          </a:r>
          <a:endParaRPr lang="en-US" dirty="0"/>
        </a:p>
      </dgm:t>
    </dgm:pt>
    <dgm:pt modelId="{E6195D2A-A29A-4E34-B148-0F46FCFF22C3}" type="parTrans" cxnId="{DC539037-5E42-4F85-A36B-1E9D969C0C0B}">
      <dgm:prSet/>
      <dgm:spPr/>
      <dgm:t>
        <a:bodyPr/>
        <a:lstStyle/>
        <a:p>
          <a:endParaRPr lang="en-US"/>
        </a:p>
      </dgm:t>
    </dgm:pt>
    <dgm:pt modelId="{B50C6A04-7A52-450F-98B6-73B980246C8A}" type="sibTrans" cxnId="{DC539037-5E42-4F85-A36B-1E9D969C0C0B}">
      <dgm:prSet/>
      <dgm:spPr/>
      <dgm:t>
        <a:bodyPr/>
        <a:lstStyle/>
        <a:p>
          <a:endParaRPr lang="en-US"/>
        </a:p>
      </dgm:t>
    </dgm:pt>
    <dgm:pt modelId="{2673F0D2-9766-4165-9B22-D31FA017A350}">
      <dgm:prSet phldrT="[Text]"/>
      <dgm:spPr/>
      <dgm:t>
        <a:bodyPr/>
        <a:lstStyle/>
        <a:p>
          <a:r>
            <a:rPr lang="en-US" dirty="0" smtClean="0"/>
            <a:t>Authority Conflict</a:t>
          </a:r>
          <a:endParaRPr lang="en-US" dirty="0"/>
        </a:p>
      </dgm:t>
    </dgm:pt>
    <dgm:pt modelId="{7635BDF0-950F-4330-AE2B-32840AD2AE48}" type="parTrans" cxnId="{3B1E2628-F86D-4555-93F4-72FEC8F2C6AD}">
      <dgm:prSet/>
      <dgm:spPr/>
      <dgm:t>
        <a:bodyPr/>
        <a:lstStyle/>
        <a:p>
          <a:endParaRPr lang="en-US"/>
        </a:p>
      </dgm:t>
    </dgm:pt>
    <dgm:pt modelId="{B1C309B5-460D-4FC6-9584-9E53FF099E40}" type="sibTrans" cxnId="{3B1E2628-F86D-4555-93F4-72FEC8F2C6AD}">
      <dgm:prSet/>
      <dgm:spPr/>
      <dgm:t>
        <a:bodyPr/>
        <a:lstStyle/>
        <a:p>
          <a:endParaRPr lang="en-US"/>
        </a:p>
      </dgm:t>
    </dgm:pt>
    <dgm:pt modelId="{7A9C6801-726E-40E5-A029-9B998B4CE449}" type="pres">
      <dgm:prSet presAssocID="{13B1DD0E-8F5F-4C70-B6B4-46C0040AE3A0}" presName="Name0" presStyleCnt="0">
        <dgm:presLayoutVars>
          <dgm:dir/>
          <dgm:resizeHandles val="exact"/>
        </dgm:presLayoutVars>
      </dgm:prSet>
      <dgm:spPr/>
    </dgm:pt>
    <dgm:pt modelId="{C56CE7BD-6517-4F7F-B21E-CFEEEE92C00F}" type="pres">
      <dgm:prSet presAssocID="{13B1DD0E-8F5F-4C70-B6B4-46C0040AE3A0}" presName="bkgdShp" presStyleLbl="alignAccFollowNode1" presStyleIdx="0" presStyleCnt="1"/>
      <dgm:spPr/>
    </dgm:pt>
    <dgm:pt modelId="{BC6CED5A-D396-44BB-B056-A01F679703EC}" type="pres">
      <dgm:prSet presAssocID="{13B1DD0E-8F5F-4C70-B6B4-46C0040AE3A0}" presName="linComp" presStyleCnt="0"/>
      <dgm:spPr/>
    </dgm:pt>
    <dgm:pt modelId="{A3DE40A1-7481-49B6-B9AF-8151A5D8C4BA}" type="pres">
      <dgm:prSet presAssocID="{3C917E2F-1EEB-4B9F-9866-304CB3A0D331}" presName="compNode" presStyleCnt="0"/>
      <dgm:spPr/>
    </dgm:pt>
    <dgm:pt modelId="{1BC2D443-E2F9-40BC-8F5D-64E94492D152}" type="pres">
      <dgm:prSet presAssocID="{3C917E2F-1EEB-4B9F-9866-304CB3A0D33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C072D-4AB2-4EB1-880C-940679BCCA11}" type="pres">
      <dgm:prSet presAssocID="{3C917E2F-1EEB-4B9F-9866-304CB3A0D331}" presName="invisiNode" presStyleLbl="node1" presStyleIdx="0" presStyleCnt="3"/>
      <dgm:spPr/>
    </dgm:pt>
    <dgm:pt modelId="{6ACFCC29-B017-4F33-AADD-E5FA63FF71BB}" type="pres">
      <dgm:prSet presAssocID="{3C917E2F-1EEB-4B9F-9866-304CB3A0D331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87B146C-1541-4FFB-8A84-6E355FACC1E4}" type="pres">
      <dgm:prSet presAssocID="{44DA9495-533F-418C-B4CC-CC5C719FB4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2E284F9-E42E-42DD-B670-7AADC1FF1FC0}" type="pres">
      <dgm:prSet presAssocID="{B5E47F6F-292D-4473-8264-BCFCF4F57FA1}" presName="compNode" presStyleCnt="0"/>
      <dgm:spPr/>
    </dgm:pt>
    <dgm:pt modelId="{F03F29B4-980B-424E-A66A-D27038103856}" type="pres">
      <dgm:prSet presAssocID="{B5E47F6F-292D-4473-8264-BCFCF4F57FA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67EF2-46A1-47F3-A188-A4C8B2195AA4}" type="pres">
      <dgm:prSet presAssocID="{B5E47F6F-292D-4473-8264-BCFCF4F57FA1}" presName="invisiNode" presStyleLbl="node1" presStyleIdx="1" presStyleCnt="3"/>
      <dgm:spPr/>
    </dgm:pt>
    <dgm:pt modelId="{A6F25E2D-2080-45E6-9093-434D7FC8F82D}" type="pres">
      <dgm:prSet presAssocID="{B5E47F6F-292D-4473-8264-BCFCF4F57FA1}" presName="imagNode" presStyleLbl="fgImgPlace1" presStyleIdx="1" presStyleCnt="3" custLinFactX="26596" custLinFactNeighborX="100000" custLinFactNeighborY="265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AE461B4-AF08-463E-B65D-23FA6F57BF46}" type="pres">
      <dgm:prSet presAssocID="{B50C6A04-7A52-450F-98B6-73B980246C8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9E272CE-73B1-4C86-AB49-02F7D4DF93BD}" type="pres">
      <dgm:prSet presAssocID="{2673F0D2-9766-4165-9B22-D31FA017A350}" presName="compNode" presStyleCnt="0"/>
      <dgm:spPr/>
    </dgm:pt>
    <dgm:pt modelId="{3137372B-648E-4E87-833C-5BFCAC1B1823}" type="pres">
      <dgm:prSet presAssocID="{2673F0D2-9766-4165-9B22-D31FA017A35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617EB-8A19-4D9B-AAE2-4D4532E7C8EB}" type="pres">
      <dgm:prSet presAssocID="{2673F0D2-9766-4165-9B22-D31FA017A350}" presName="invisiNode" presStyleLbl="node1" presStyleIdx="2" presStyleCnt="3"/>
      <dgm:spPr/>
    </dgm:pt>
    <dgm:pt modelId="{F56AD49D-03F6-4BEC-9364-21945CE4A468}" type="pres">
      <dgm:prSet presAssocID="{2673F0D2-9766-4165-9B22-D31FA017A350}" presName="imagNode" presStyleLbl="fgImgPlace1" presStyleIdx="2" presStyleCnt="3" custLinFactX="-6809" custLinFactNeighborX="-100000" custLinFactNeighborY="-303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464E0C9-C8A3-4A9A-8B6E-7965E41FBD98}" srcId="{13B1DD0E-8F5F-4C70-B6B4-46C0040AE3A0}" destId="{3C917E2F-1EEB-4B9F-9866-304CB3A0D331}" srcOrd="0" destOrd="0" parTransId="{E8275071-EEB8-4810-BB53-269B59589A1E}" sibTransId="{44DA9495-533F-418C-B4CC-CC5C719FB4FD}"/>
    <dgm:cxn modelId="{6657CABB-6630-4B16-B550-D47C64BD6889}" type="presOf" srcId="{3C917E2F-1EEB-4B9F-9866-304CB3A0D331}" destId="{1BC2D443-E2F9-40BC-8F5D-64E94492D152}" srcOrd="0" destOrd="0" presId="urn:microsoft.com/office/officeart/2005/8/layout/pList2#1"/>
    <dgm:cxn modelId="{DC539037-5E42-4F85-A36B-1E9D969C0C0B}" srcId="{13B1DD0E-8F5F-4C70-B6B4-46C0040AE3A0}" destId="{B5E47F6F-292D-4473-8264-BCFCF4F57FA1}" srcOrd="1" destOrd="0" parTransId="{E6195D2A-A29A-4E34-B148-0F46FCFF22C3}" sibTransId="{B50C6A04-7A52-450F-98B6-73B980246C8A}"/>
    <dgm:cxn modelId="{C315FABA-3AA3-4FD1-B42E-4AD8DFDAD88B}" type="presOf" srcId="{44DA9495-533F-418C-B4CC-CC5C719FB4FD}" destId="{F87B146C-1541-4FFB-8A84-6E355FACC1E4}" srcOrd="0" destOrd="0" presId="urn:microsoft.com/office/officeart/2005/8/layout/pList2#1"/>
    <dgm:cxn modelId="{F9B2D2D5-A534-45B8-A936-BC0DCEA2B488}" type="presOf" srcId="{B5E47F6F-292D-4473-8264-BCFCF4F57FA1}" destId="{F03F29B4-980B-424E-A66A-D27038103856}" srcOrd="0" destOrd="0" presId="urn:microsoft.com/office/officeart/2005/8/layout/pList2#1"/>
    <dgm:cxn modelId="{B107A6E9-9C63-4C2F-B890-12166470157E}" type="presOf" srcId="{2673F0D2-9766-4165-9B22-D31FA017A350}" destId="{3137372B-648E-4E87-833C-5BFCAC1B1823}" srcOrd="0" destOrd="0" presId="urn:microsoft.com/office/officeart/2005/8/layout/pList2#1"/>
    <dgm:cxn modelId="{149D5399-62BF-4883-9902-B5F06DAD85AE}" type="presOf" srcId="{13B1DD0E-8F5F-4C70-B6B4-46C0040AE3A0}" destId="{7A9C6801-726E-40E5-A029-9B998B4CE449}" srcOrd="0" destOrd="0" presId="urn:microsoft.com/office/officeart/2005/8/layout/pList2#1"/>
    <dgm:cxn modelId="{F2BCBDE4-FC7B-499A-9E73-A55011C34D13}" type="presOf" srcId="{B50C6A04-7A52-450F-98B6-73B980246C8A}" destId="{9AE461B4-AF08-463E-B65D-23FA6F57BF46}" srcOrd="0" destOrd="0" presId="urn:microsoft.com/office/officeart/2005/8/layout/pList2#1"/>
    <dgm:cxn modelId="{3B1E2628-F86D-4555-93F4-72FEC8F2C6AD}" srcId="{13B1DD0E-8F5F-4C70-B6B4-46C0040AE3A0}" destId="{2673F0D2-9766-4165-9B22-D31FA017A350}" srcOrd="2" destOrd="0" parTransId="{7635BDF0-950F-4330-AE2B-32840AD2AE48}" sibTransId="{B1C309B5-460D-4FC6-9584-9E53FF099E40}"/>
    <dgm:cxn modelId="{E9CC9FE5-DA09-4FED-B28D-2C313FF7C1BC}" type="presParOf" srcId="{7A9C6801-726E-40E5-A029-9B998B4CE449}" destId="{C56CE7BD-6517-4F7F-B21E-CFEEEE92C00F}" srcOrd="0" destOrd="0" presId="urn:microsoft.com/office/officeart/2005/8/layout/pList2#1"/>
    <dgm:cxn modelId="{52E3EE5F-BF0C-4818-BD0C-261409EF176A}" type="presParOf" srcId="{7A9C6801-726E-40E5-A029-9B998B4CE449}" destId="{BC6CED5A-D396-44BB-B056-A01F679703EC}" srcOrd="1" destOrd="0" presId="urn:microsoft.com/office/officeart/2005/8/layout/pList2#1"/>
    <dgm:cxn modelId="{51E789B5-DA1C-4E53-B764-0A88A386512E}" type="presParOf" srcId="{BC6CED5A-D396-44BB-B056-A01F679703EC}" destId="{A3DE40A1-7481-49B6-B9AF-8151A5D8C4BA}" srcOrd="0" destOrd="0" presId="urn:microsoft.com/office/officeart/2005/8/layout/pList2#1"/>
    <dgm:cxn modelId="{914CD7F2-95C3-4FDE-AB64-813F7E664F75}" type="presParOf" srcId="{A3DE40A1-7481-49B6-B9AF-8151A5D8C4BA}" destId="{1BC2D443-E2F9-40BC-8F5D-64E94492D152}" srcOrd="0" destOrd="0" presId="urn:microsoft.com/office/officeart/2005/8/layout/pList2#1"/>
    <dgm:cxn modelId="{E6948B0E-E2D2-411D-836F-83BAB0153F2A}" type="presParOf" srcId="{A3DE40A1-7481-49B6-B9AF-8151A5D8C4BA}" destId="{CA0C072D-4AB2-4EB1-880C-940679BCCA11}" srcOrd="1" destOrd="0" presId="urn:microsoft.com/office/officeart/2005/8/layout/pList2#1"/>
    <dgm:cxn modelId="{F7A958FD-B915-4991-BDF9-15B0E2521B6B}" type="presParOf" srcId="{A3DE40A1-7481-49B6-B9AF-8151A5D8C4BA}" destId="{6ACFCC29-B017-4F33-AADD-E5FA63FF71BB}" srcOrd="2" destOrd="0" presId="urn:microsoft.com/office/officeart/2005/8/layout/pList2#1"/>
    <dgm:cxn modelId="{5A0FB19C-2242-4383-9F1C-20383B949709}" type="presParOf" srcId="{BC6CED5A-D396-44BB-B056-A01F679703EC}" destId="{F87B146C-1541-4FFB-8A84-6E355FACC1E4}" srcOrd="1" destOrd="0" presId="urn:microsoft.com/office/officeart/2005/8/layout/pList2#1"/>
    <dgm:cxn modelId="{31BA3E22-2515-43BA-946E-37D33B3B77A7}" type="presParOf" srcId="{BC6CED5A-D396-44BB-B056-A01F679703EC}" destId="{C2E284F9-E42E-42DD-B670-7AADC1FF1FC0}" srcOrd="2" destOrd="0" presId="urn:microsoft.com/office/officeart/2005/8/layout/pList2#1"/>
    <dgm:cxn modelId="{8ACBD977-0F14-44C3-801F-0BC4EC0C279B}" type="presParOf" srcId="{C2E284F9-E42E-42DD-B670-7AADC1FF1FC0}" destId="{F03F29B4-980B-424E-A66A-D27038103856}" srcOrd="0" destOrd="0" presId="urn:microsoft.com/office/officeart/2005/8/layout/pList2#1"/>
    <dgm:cxn modelId="{96E8A560-4AB0-4D4D-A703-2E405D2D1C16}" type="presParOf" srcId="{C2E284F9-E42E-42DD-B670-7AADC1FF1FC0}" destId="{A8D67EF2-46A1-47F3-A188-A4C8B2195AA4}" srcOrd="1" destOrd="0" presId="urn:microsoft.com/office/officeart/2005/8/layout/pList2#1"/>
    <dgm:cxn modelId="{4BFBA81C-C74F-4531-BF5F-6D2A03AADB78}" type="presParOf" srcId="{C2E284F9-E42E-42DD-B670-7AADC1FF1FC0}" destId="{A6F25E2D-2080-45E6-9093-434D7FC8F82D}" srcOrd="2" destOrd="0" presId="urn:microsoft.com/office/officeart/2005/8/layout/pList2#1"/>
    <dgm:cxn modelId="{614FB976-EEB3-4D2A-B51D-E2AA390A91F5}" type="presParOf" srcId="{BC6CED5A-D396-44BB-B056-A01F679703EC}" destId="{9AE461B4-AF08-463E-B65D-23FA6F57BF46}" srcOrd="3" destOrd="0" presId="urn:microsoft.com/office/officeart/2005/8/layout/pList2#1"/>
    <dgm:cxn modelId="{533A8CA9-14CA-4741-919E-576C06E7DECB}" type="presParOf" srcId="{BC6CED5A-D396-44BB-B056-A01F679703EC}" destId="{19E272CE-73B1-4C86-AB49-02F7D4DF93BD}" srcOrd="4" destOrd="0" presId="urn:microsoft.com/office/officeart/2005/8/layout/pList2#1"/>
    <dgm:cxn modelId="{3F100721-CFE2-4843-8C75-F42769DC482E}" type="presParOf" srcId="{19E272CE-73B1-4C86-AB49-02F7D4DF93BD}" destId="{3137372B-648E-4E87-833C-5BFCAC1B1823}" srcOrd="0" destOrd="0" presId="urn:microsoft.com/office/officeart/2005/8/layout/pList2#1"/>
    <dgm:cxn modelId="{5FA4E974-1D9F-416E-8E44-E3866CFD68F8}" type="presParOf" srcId="{19E272CE-73B1-4C86-AB49-02F7D4DF93BD}" destId="{710617EB-8A19-4D9B-AAE2-4D4532E7C8EB}" srcOrd="1" destOrd="0" presId="urn:microsoft.com/office/officeart/2005/8/layout/pList2#1"/>
    <dgm:cxn modelId="{A7576990-2F14-417C-82E7-CA38886C1946}" type="presParOf" srcId="{19E272CE-73B1-4C86-AB49-02F7D4DF93BD}" destId="{F56AD49D-03F6-4BEC-9364-21945CE4A468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D9ABB1-E4D3-4F9B-BB54-41F82D845A5E}" type="doc">
      <dgm:prSet loTypeId="urn:microsoft.com/office/officeart/2005/8/layout/arrow3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49B6A77-1F7E-43B7-AFE4-CE6B6CE3B6F1}">
      <dgm:prSet phldrT="[Text]"/>
      <dgm:spPr/>
      <dgm:t>
        <a:bodyPr/>
        <a:lstStyle/>
        <a:p>
          <a:r>
            <a:rPr lang="en-US" dirty="0" smtClean="0"/>
            <a:t>Feminist</a:t>
          </a:r>
          <a:endParaRPr lang="en-US" dirty="0"/>
        </a:p>
      </dgm:t>
    </dgm:pt>
    <dgm:pt modelId="{FD62A4B8-94FB-4941-A047-3D24385B2B31}" type="parTrans" cxnId="{66E2BF29-450A-4CF9-AAD2-E80D5A252FE3}">
      <dgm:prSet/>
      <dgm:spPr/>
      <dgm:t>
        <a:bodyPr/>
        <a:lstStyle/>
        <a:p>
          <a:endParaRPr lang="en-US"/>
        </a:p>
      </dgm:t>
    </dgm:pt>
    <dgm:pt modelId="{B47D7FC0-7B03-40D5-A827-1777BE5C7BDE}" type="sibTrans" cxnId="{66E2BF29-450A-4CF9-AAD2-E80D5A252FE3}">
      <dgm:prSet/>
      <dgm:spPr/>
      <dgm:t>
        <a:bodyPr/>
        <a:lstStyle/>
        <a:p>
          <a:endParaRPr lang="en-US"/>
        </a:p>
      </dgm:t>
    </dgm:pt>
    <dgm:pt modelId="{960F9338-0266-4CB6-8253-E5408651CD53}">
      <dgm:prSet phldrT="[Text]"/>
      <dgm:spPr/>
      <dgm:t>
        <a:bodyPr/>
        <a:lstStyle/>
        <a:p>
          <a:r>
            <a:rPr lang="en-US" dirty="0" smtClean="0"/>
            <a:t>Behavior is a  reasonable response to impossible situations – not cognitive distortions</a:t>
          </a:r>
          <a:endParaRPr lang="en-US" dirty="0"/>
        </a:p>
      </dgm:t>
    </dgm:pt>
    <dgm:pt modelId="{81C86263-172A-45AB-A544-B4A6C0EEFE0F}" type="parTrans" cxnId="{4D60E305-1DF9-4C79-A1B7-F453517A7A5B}">
      <dgm:prSet/>
      <dgm:spPr/>
      <dgm:t>
        <a:bodyPr/>
        <a:lstStyle/>
        <a:p>
          <a:endParaRPr lang="en-US"/>
        </a:p>
      </dgm:t>
    </dgm:pt>
    <dgm:pt modelId="{19CA9DF5-15D1-4F40-BD13-DF2B0600A82F}" type="sibTrans" cxnId="{4D60E305-1DF9-4C79-A1B7-F453517A7A5B}">
      <dgm:prSet/>
      <dgm:spPr/>
      <dgm:t>
        <a:bodyPr/>
        <a:lstStyle/>
        <a:p>
          <a:endParaRPr lang="en-US"/>
        </a:p>
      </dgm:t>
    </dgm:pt>
    <dgm:pt modelId="{535F03E1-AD34-4DC6-8E44-8C19B3888919}">
      <dgm:prSet phldrT="[Text]"/>
      <dgm:spPr/>
      <dgm:t>
        <a:bodyPr/>
        <a:lstStyle/>
        <a:p>
          <a:r>
            <a:rPr lang="en-US" dirty="0" smtClean="0"/>
            <a:t>What Works</a:t>
          </a:r>
          <a:endParaRPr lang="en-US" dirty="0"/>
        </a:p>
      </dgm:t>
    </dgm:pt>
    <dgm:pt modelId="{5C72DB86-CC24-4104-8FC8-1D1E26573EEB}" type="parTrans" cxnId="{CDC1A9E4-1559-4E54-AE94-A4D92E111E51}">
      <dgm:prSet/>
      <dgm:spPr/>
      <dgm:t>
        <a:bodyPr/>
        <a:lstStyle/>
        <a:p>
          <a:endParaRPr lang="en-US"/>
        </a:p>
      </dgm:t>
    </dgm:pt>
    <dgm:pt modelId="{346E6C1B-BDE6-4745-ADC6-F8242ABCDDE3}" type="sibTrans" cxnId="{CDC1A9E4-1559-4E54-AE94-A4D92E111E51}">
      <dgm:prSet/>
      <dgm:spPr/>
      <dgm:t>
        <a:bodyPr/>
        <a:lstStyle/>
        <a:p>
          <a:endParaRPr lang="en-US"/>
        </a:p>
      </dgm:t>
    </dgm:pt>
    <dgm:pt modelId="{CC98069E-4220-4F73-9006-BBF280598AFF}">
      <dgm:prSet phldrT="[Text]"/>
      <dgm:spPr/>
      <dgm:t>
        <a:bodyPr/>
        <a:lstStyle/>
        <a:p>
          <a:r>
            <a:rPr lang="en-US" dirty="0" smtClean="0"/>
            <a:t> Systematic, </a:t>
          </a:r>
          <a:r>
            <a:rPr lang="en-US" dirty="0" err="1" smtClean="0"/>
            <a:t>manualized</a:t>
          </a:r>
          <a:endParaRPr lang="en-US" dirty="0"/>
        </a:p>
      </dgm:t>
    </dgm:pt>
    <dgm:pt modelId="{44906DB7-1912-478A-B198-C7524B56A725}" type="parTrans" cxnId="{A3C8A99C-ED80-492F-B0AA-331653836BB2}">
      <dgm:prSet/>
      <dgm:spPr/>
      <dgm:t>
        <a:bodyPr/>
        <a:lstStyle/>
        <a:p>
          <a:endParaRPr lang="en-US"/>
        </a:p>
      </dgm:t>
    </dgm:pt>
    <dgm:pt modelId="{C52AA82C-85E8-42F7-87AB-EE55677782D6}" type="sibTrans" cxnId="{A3C8A99C-ED80-492F-B0AA-331653836BB2}">
      <dgm:prSet/>
      <dgm:spPr/>
      <dgm:t>
        <a:bodyPr/>
        <a:lstStyle/>
        <a:p>
          <a:endParaRPr lang="en-US"/>
        </a:p>
      </dgm:t>
    </dgm:pt>
    <dgm:pt modelId="{24EDB5FD-0E0D-45F3-BA59-5D3AC7E3EDCC}">
      <dgm:prSet phldrT="[Text]"/>
      <dgm:spPr/>
      <dgm:t>
        <a:bodyPr/>
        <a:lstStyle/>
        <a:p>
          <a:r>
            <a:rPr lang="en-US" dirty="0" smtClean="0"/>
            <a:t>Empowerment, self/body image, media literacy, social justice</a:t>
          </a:r>
          <a:endParaRPr lang="en-US" dirty="0"/>
        </a:p>
      </dgm:t>
    </dgm:pt>
    <dgm:pt modelId="{4C13CEAE-1A7B-486D-8DFD-F0B3D3D4155F}" type="parTrans" cxnId="{E0CCAA7B-C4EA-4FD4-9F36-64C05C7132D2}">
      <dgm:prSet/>
      <dgm:spPr/>
      <dgm:t>
        <a:bodyPr/>
        <a:lstStyle/>
        <a:p>
          <a:endParaRPr lang="en-US"/>
        </a:p>
      </dgm:t>
    </dgm:pt>
    <dgm:pt modelId="{E2E3D591-2C6C-4167-9B33-2F36BFFF3AFF}" type="sibTrans" cxnId="{E0CCAA7B-C4EA-4FD4-9F36-64C05C7132D2}">
      <dgm:prSet/>
      <dgm:spPr/>
      <dgm:t>
        <a:bodyPr/>
        <a:lstStyle/>
        <a:p>
          <a:endParaRPr lang="en-US"/>
        </a:p>
      </dgm:t>
    </dgm:pt>
    <dgm:pt modelId="{41D5893E-215C-4615-9FF7-98048CEDF754}">
      <dgm:prSet phldrT="[Text]"/>
      <dgm:spPr/>
      <dgm:t>
        <a:bodyPr/>
        <a:lstStyle/>
        <a:p>
          <a:r>
            <a:rPr lang="en-US" dirty="0" smtClean="0"/>
            <a:t>Rigorous testing</a:t>
          </a:r>
          <a:endParaRPr lang="en-US" dirty="0"/>
        </a:p>
      </dgm:t>
    </dgm:pt>
    <dgm:pt modelId="{19CF03B2-4B70-43F7-9A42-204AE4CD1097}" type="parTrans" cxnId="{FB05500E-1E20-4CDD-86D0-D6985EC7B1E6}">
      <dgm:prSet/>
      <dgm:spPr/>
      <dgm:t>
        <a:bodyPr/>
        <a:lstStyle/>
        <a:p>
          <a:endParaRPr lang="en-US"/>
        </a:p>
      </dgm:t>
    </dgm:pt>
    <dgm:pt modelId="{6D8415B5-6A3F-4CE9-A5D4-12BBA7D0E4CE}" type="sibTrans" cxnId="{FB05500E-1E20-4CDD-86D0-D6985EC7B1E6}">
      <dgm:prSet/>
      <dgm:spPr/>
      <dgm:t>
        <a:bodyPr/>
        <a:lstStyle/>
        <a:p>
          <a:endParaRPr lang="en-US"/>
        </a:p>
      </dgm:t>
    </dgm:pt>
    <dgm:pt modelId="{D23425B7-6D53-43DB-A296-CE19C431815C}">
      <dgm:prSet phldrT="[Text]"/>
      <dgm:spPr/>
      <dgm:t>
        <a:bodyPr/>
        <a:lstStyle/>
        <a:p>
          <a:r>
            <a:rPr lang="en-US" dirty="0" smtClean="0"/>
            <a:t>Thoughts, behaviors, emotions, skills-based</a:t>
          </a:r>
          <a:endParaRPr lang="en-US" dirty="0"/>
        </a:p>
      </dgm:t>
    </dgm:pt>
    <dgm:pt modelId="{C21A3045-3689-4986-852E-7A9ED701E670}" type="parTrans" cxnId="{D55B01DF-BC27-44FF-95EC-A0C457257F58}">
      <dgm:prSet/>
      <dgm:spPr/>
      <dgm:t>
        <a:bodyPr/>
        <a:lstStyle/>
        <a:p>
          <a:endParaRPr lang="en-US"/>
        </a:p>
      </dgm:t>
    </dgm:pt>
    <dgm:pt modelId="{E2D83D24-F2C7-4784-BD20-14CD2F2CAF85}" type="sibTrans" cxnId="{D55B01DF-BC27-44FF-95EC-A0C457257F58}">
      <dgm:prSet/>
      <dgm:spPr/>
      <dgm:t>
        <a:bodyPr/>
        <a:lstStyle/>
        <a:p>
          <a:endParaRPr lang="en-US"/>
        </a:p>
      </dgm:t>
    </dgm:pt>
    <dgm:pt modelId="{4CC1AA19-DFFE-4F6A-9C7C-476B8A467D60}" type="pres">
      <dgm:prSet presAssocID="{59D9ABB1-E4D3-4F9B-BB54-41F82D845A5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196C24-4847-4156-B584-A80ADC1A93F1}" type="pres">
      <dgm:prSet presAssocID="{59D9ABB1-E4D3-4F9B-BB54-41F82D845A5E}" presName="divider" presStyleLbl="fgShp" presStyleIdx="0" presStyleCnt="1"/>
      <dgm:spPr/>
    </dgm:pt>
    <dgm:pt modelId="{CEE633DA-D3FC-4EB0-87EC-7E656639479F}" type="pres">
      <dgm:prSet presAssocID="{449B6A77-1F7E-43B7-AFE4-CE6B6CE3B6F1}" presName="downArrow" presStyleLbl="node1" presStyleIdx="0" presStyleCnt="2"/>
      <dgm:spPr/>
    </dgm:pt>
    <dgm:pt modelId="{AE42CFC3-58D3-49B0-ADAD-722AD3B25850}" type="pres">
      <dgm:prSet presAssocID="{449B6A77-1F7E-43B7-AFE4-CE6B6CE3B6F1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884B7-12CC-4451-A6AE-645404DEDA4E}" type="pres">
      <dgm:prSet presAssocID="{535F03E1-AD34-4DC6-8E44-8C19B3888919}" presName="upArrow" presStyleLbl="node1" presStyleIdx="1" presStyleCnt="2"/>
      <dgm:spPr/>
    </dgm:pt>
    <dgm:pt modelId="{2DA94609-0570-4B9E-B428-711629AA9B0C}" type="pres">
      <dgm:prSet presAssocID="{535F03E1-AD34-4DC6-8E44-8C19B3888919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C8A99C-ED80-492F-B0AA-331653836BB2}" srcId="{535F03E1-AD34-4DC6-8E44-8C19B3888919}" destId="{CC98069E-4220-4F73-9006-BBF280598AFF}" srcOrd="0" destOrd="0" parTransId="{44906DB7-1912-478A-B198-C7524B56A725}" sibTransId="{C52AA82C-85E8-42F7-87AB-EE55677782D6}"/>
    <dgm:cxn modelId="{66E2BF29-450A-4CF9-AAD2-E80D5A252FE3}" srcId="{59D9ABB1-E4D3-4F9B-BB54-41F82D845A5E}" destId="{449B6A77-1F7E-43B7-AFE4-CE6B6CE3B6F1}" srcOrd="0" destOrd="0" parTransId="{FD62A4B8-94FB-4941-A047-3D24385B2B31}" sibTransId="{B47D7FC0-7B03-40D5-A827-1777BE5C7BDE}"/>
    <dgm:cxn modelId="{4D60E305-1DF9-4C79-A1B7-F453517A7A5B}" srcId="{449B6A77-1F7E-43B7-AFE4-CE6B6CE3B6F1}" destId="{960F9338-0266-4CB6-8253-E5408651CD53}" srcOrd="0" destOrd="0" parTransId="{81C86263-172A-45AB-A544-B4A6C0EEFE0F}" sibTransId="{19CA9DF5-15D1-4F40-BD13-DF2B0600A82F}"/>
    <dgm:cxn modelId="{FF60AD21-5636-4B74-BB55-9AEDF8C14C7E}" type="presOf" srcId="{535F03E1-AD34-4DC6-8E44-8C19B3888919}" destId="{2DA94609-0570-4B9E-B428-711629AA9B0C}" srcOrd="0" destOrd="0" presId="urn:microsoft.com/office/officeart/2005/8/layout/arrow3"/>
    <dgm:cxn modelId="{77AEF46D-421B-4FB9-AB25-E022E726766E}" type="presOf" srcId="{24EDB5FD-0E0D-45F3-BA59-5D3AC7E3EDCC}" destId="{AE42CFC3-58D3-49B0-ADAD-722AD3B25850}" srcOrd="0" destOrd="2" presId="urn:microsoft.com/office/officeart/2005/8/layout/arrow3"/>
    <dgm:cxn modelId="{E0CCAA7B-C4EA-4FD4-9F36-64C05C7132D2}" srcId="{449B6A77-1F7E-43B7-AFE4-CE6B6CE3B6F1}" destId="{24EDB5FD-0E0D-45F3-BA59-5D3AC7E3EDCC}" srcOrd="1" destOrd="0" parTransId="{4C13CEAE-1A7B-486D-8DFD-F0B3D3D4155F}" sibTransId="{E2E3D591-2C6C-4167-9B33-2F36BFFF3AFF}"/>
    <dgm:cxn modelId="{CDC1A9E4-1559-4E54-AE94-A4D92E111E51}" srcId="{59D9ABB1-E4D3-4F9B-BB54-41F82D845A5E}" destId="{535F03E1-AD34-4DC6-8E44-8C19B3888919}" srcOrd="1" destOrd="0" parTransId="{5C72DB86-CC24-4104-8FC8-1D1E26573EEB}" sibTransId="{346E6C1B-BDE6-4745-ADC6-F8242ABCDDE3}"/>
    <dgm:cxn modelId="{86BA0129-F1AB-43DF-82C6-0033E87B7173}" type="presOf" srcId="{CC98069E-4220-4F73-9006-BBF280598AFF}" destId="{2DA94609-0570-4B9E-B428-711629AA9B0C}" srcOrd="0" destOrd="1" presId="urn:microsoft.com/office/officeart/2005/8/layout/arrow3"/>
    <dgm:cxn modelId="{2FCB9707-5B17-46F6-9ECC-CD843BFE3DB6}" type="presOf" srcId="{59D9ABB1-E4D3-4F9B-BB54-41F82D845A5E}" destId="{4CC1AA19-DFFE-4F6A-9C7C-476B8A467D60}" srcOrd="0" destOrd="0" presId="urn:microsoft.com/office/officeart/2005/8/layout/arrow3"/>
    <dgm:cxn modelId="{ACC0013F-7D45-49DC-9232-9E0F568DE029}" type="presOf" srcId="{449B6A77-1F7E-43B7-AFE4-CE6B6CE3B6F1}" destId="{AE42CFC3-58D3-49B0-ADAD-722AD3B25850}" srcOrd="0" destOrd="0" presId="urn:microsoft.com/office/officeart/2005/8/layout/arrow3"/>
    <dgm:cxn modelId="{FB05500E-1E20-4CDD-86D0-D6985EC7B1E6}" srcId="{535F03E1-AD34-4DC6-8E44-8C19B3888919}" destId="{41D5893E-215C-4615-9FF7-98048CEDF754}" srcOrd="1" destOrd="0" parTransId="{19CF03B2-4B70-43F7-9A42-204AE4CD1097}" sibTransId="{6D8415B5-6A3F-4CE9-A5D4-12BBA7D0E4CE}"/>
    <dgm:cxn modelId="{06A05C26-A568-4BF4-A1A6-9A8F812175E2}" type="presOf" srcId="{D23425B7-6D53-43DB-A296-CE19C431815C}" destId="{2DA94609-0570-4B9E-B428-711629AA9B0C}" srcOrd="0" destOrd="3" presId="urn:microsoft.com/office/officeart/2005/8/layout/arrow3"/>
    <dgm:cxn modelId="{9E4D3811-40FB-4514-86BA-7DAD7061FDD4}" type="presOf" srcId="{960F9338-0266-4CB6-8253-E5408651CD53}" destId="{AE42CFC3-58D3-49B0-ADAD-722AD3B25850}" srcOrd="0" destOrd="1" presId="urn:microsoft.com/office/officeart/2005/8/layout/arrow3"/>
    <dgm:cxn modelId="{2C6DB134-F725-487F-9E57-FE4E9655CA40}" type="presOf" srcId="{41D5893E-215C-4615-9FF7-98048CEDF754}" destId="{2DA94609-0570-4B9E-B428-711629AA9B0C}" srcOrd="0" destOrd="2" presId="urn:microsoft.com/office/officeart/2005/8/layout/arrow3"/>
    <dgm:cxn modelId="{D55B01DF-BC27-44FF-95EC-A0C457257F58}" srcId="{535F03E1-AD34-4DC6-8E44-8C19B3888919}" destId="{D23425B7-6D53-43DB-A296-CE19C431815C}" srcOrd="2" destOrd="0" parTransId="{C21A3045-3689-4986-852E-7A9ED701E670}" sibTransId="{E2D83D24-F2C7-4784-BD20-14CD2F2CAF85}"/>
    <dgm:cxn modelId="{4B430B26-8B86-426F-8806-6AA67EC11D77}" type="presParOf" srcId="{4CC1AA19-DFFE-4F6A-9C7C-476B8A467D60}" destId="{3B196C24-4847-4156-B584-A80ADC1A93F1}" srcOrd="0" destOrd="0" presId="urn:microsoft.com/office/officeart/2005/8/layout/arrow3"/>
    <dgm:cxn modelId="{A4CA02BF-8E01-4DF9-9C72-185A27F7CC30}" type="presParOf" srcId="{4CC1AA19-DFFE-4F6A-9C7C-476B8A467D60}" destId="{CEE633DA-D3FC-4EB0-87EC-7E656639479F}" srcOrd="1" destOrd="0" presId="urn:microsoft.com/office/officeart/2005/8/layout/arrow3"/>
    <dgm:cxn modelId="{0DC26890-0BDB-425D-84D0-43D171CAE9DA}" type="presParOf" srcId="{4CC1AA19-DFFE-4F6A-9C7C-476B8A467D60}" destId="{AE42CFC3-58D3-49B0-ADAD-722AD3B25850}" srcOrd="2" destOrd="0" presId="urn:microsoft.com/office/officeart/2005/8/layout/arrow3"/>
    <dgm:cxn modelId="{3D759CC9-EE15-4F40-9A7F-02D41557A7E5}" type="presParOf" srcId="{4CC1AA19-DFFE-4F6A-9C7C-476B8A467D60}" destId="{FA7884B7-12CC-4451-A6AE-645404DEDA4E}" srcOrd="3" destOrd="0" presId="urn:microsoft.com/office/officeart/2005/8/layout/arrow3"/>
    <dgm:cxn modelId="{878161AC-DF1B-47B6-B780-383D9B6AA6BC}" type="presParOf" srcId="{4CC1AA19-DFFE-4F6A-9C7C-476B8A467D60}" destId="{2DA94609-0570-4B9E-B428-711629AA9B0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DC22EC-03D2-4D39-800C-4491C324E787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64F7C8-D1A0-4F6D-9989-85E860F955DD}">
      <dgm:prSet phldrT="[Text]"/>
      <dgm:spPr/>
      <dgm:t>
        <a:bodyPr/>
        <a:lstStyle/>
        <a:p>
          <a:r>
            <a:rPr lang="en-US" dirty="0" smtClean="0"/>
            <a:t>Preliminary evidence for positive effects. </a:t>
          </a:r>
          <a:endParaRPr lang="en-US" dirty="0"/>
        </a:p>
      </dgm:t>
    </dgm:pt>
    <dgm:pt modelId="{23847209-935C-4123-B8F0-0CCA4EF26802}" type="parTrans" cxnId="{1040B682-F481-4234-B047-D8645BA3D8A8}">
      <dgm:prSet/>
      <dgm:spPr/>
      <dgm:t>
        <a:bodyPr/>
        <a:lstStyle/>
        <a:p>
          <a:endParaRPr lang="en-US"/>
        </a:p>
      </dgm:t>
    </dgm:pt>
    <dgm:pt modelId="{C6C32601-3BBE-48E0-AC12-FA295E2D2E6C}" type="sibTrans" cxnId="{1040B682-F481-4234-B047-D8645BA3D8A8}">
      <dgm:prSet/>
      <dgm:spPr/>
      <dgm:t>
        <a:bodyPr/>
        <a:lstStyle/>
        <a:p>
          <a:endParaRPr lang="en-US"/>
        </a:p>
      </dgm:t>
    </dgm:pt>
    <dgm:pt modelId="{13935187-619D-4BA4-9BA6-2AF732A5A047}">
      <dgm:prSet phldrT="[Text]" custT="1"/>
      <dgm:spPr/>
      <dgm:t>
        <a:bodyPr/>
        <a:lstStyle/>
        <a:p>
          <a:r>
            <a:rPr lang="en-US" sz="1600" dirty="0" smtClean="0"/>
            <a:t>Functional Family Therapy</a:t>
          </a:r>
          <a:endParaRPr lang="en-US" sz="1600" dirty="0"/>
        </a:p>
      </dgm:t>
    </dgm:pt>
    <dgm:pt modelId="{0C527ADA-A309-4E9C-A0E5-C15DC4DB1974}" type="parTrans" cxnId="{4F04DE40-5049-4B0B-852E-8D719690290F}">
      <dgm:prSet/>
      <dgm:spPr/>
      <dgm:t>
        <a:bodyPr/>
        <a:lstStyle/>
        <a:p>
          <a:endParaRPr lang="en-US"/>
        </a:p>
      </dgm:t>
    </dgm:pt>
    <dgm:pt modelId="{611F067D-6F4A-43F6-B338-923DEE37A1AE}" type="sibTrans" cxnId="{4F04DE40-5049-4B0B-852E-8D719690290F}">
      <dgm:prSet/>
      <dgm:spPr/>
      <dgm:t>
        <a:bodyPr/>
        <a:lstStyle/>
        <a:p>
          <a:endParaRPr lang="en-US"/>
        </a:p>
      </dgm:t>
    </dgm:pt>
    <dgm:pt modelId="{E99022C8-29C8-4313-9167-ACE2B7AEBC11}">
      <dgm:prSet phldrT="[Text]"/>
      <dgm:spPr/>
      <dgm:t>
        <a:bodyPr/>
        <a:lstStyle/>
        <a:p>
          <a:r>
            <a:rPr lang="en-US" dirty="0" smtClean="0"/>
            <a:t>Effects for girls in treatment better than girls in comparison but lower than boys in treatment</a:t>
          </a:r>
          <a:endParaRPr lang="en-US" dirty="0"/>
        </a:p>
      </dgm:t>
    </dgm:pt>
    <dgm:pt modelId="{70C15558-FD3C-4734-B42D-318A1629D993}" type="parTrans" cxnId="{CC0C3C8E-935C-4231-9AC5-66DAAC07F1AE}">
      <dgm:prSet/>
      <dgm:spPr/>
      <dgm:t>
        <a:bodyPr/>
        <a:lstStyle/>
        <a:p>
          <a:endParaRPr lang="en-US"/>
        </a:p>
      </dgm:t>
    </dgm:pt>
    <dgm:pt modelId="{3EF4D100-EEC7-471D-8C65-94DACEF36A7F}" type="sibTrans" cxnId="{CC0C3C8E-935C-4231-9AC5-66DAAC07F1AE}">
      <dgm:prSet/>
      <dgm:spPr/>
      <dgm:t>
        <a:bodyPr/>
        <a:lstStyle/>
        <a:p>
          <a:endParaRPr lang="en-US"/>
        </a:p>
      </dgm:t>
    </dgm:pt>
    <dgm:pt modelId="{63F7A975-ABA5-4051-89CD-93FF666E646F}">
      <dgm:prSet phldrT="[Text]"/>
      <dgm:spPr/>
      <dgm:t>
        <a:bodyPr/>
        <a:lstStyle/>
        <a:p>
          <a:r>
            <a:rPr lang="en-US" dirty="0" smtClean="0"/>
            <a:t>Multidimensional treatment foster care</a:t>
          </a:r>
          <a:endParaRPr lang="en-US" dirty="0"/>
        </a:p>
      </dgm:t>
    </dgm:pt>
    <dgm:pt modelId="{C5EEE4C1-2E8C-461F-B0AF-FF5F9F787DEB}" type="parTrans" cxnId="{F6F8F8C4-2C5E-497B-8F57-E72D819041DF}">
      <dgm:prSet/>
      <dgm:spPr/>
      <dgm:t>
        <a:bodyPr/>
        <a:lstStyle/>
        <a:p>
          <a:endParaRPr lang="en-US"/>
        </a:p>
      </dgm:t>
    </dgm:pt>
    <dgm:pt modelId="{B1096DEA-EFE9-40A3-A676-23F4B4E5FBAC}" type="sibTrans" cxnId="{F6F8F8C4-2C5E-497B-8F57-E72D819041DF}">
      <dgm:prSet/>
      <dgm:spPr/>
      <dgm:t>
        <a:bodyPr/>
        <a:lstStyle/>
        <a:p>
          <a:endParaRPr lang="en-US"/>
        </a:p>
      </dgm:t>
    </dgm:pt>
    <dgm:pt modelId="{A3A231D5-9988-451C-B928-F3AC2F543164}">
      <dgm:prSet phldrT="[Text]"/>
      <dgm:spPr/>
      <dgm:t>
        <a:bodyPr/>
        <a:lstStyle/>
        <a:p>
          <a:r>
            <a:rPr lang="en-US" dirty="0" smtClean="0"/>
            <a:t>Initial trial found that problem behaviors for girls increased</a:t>
          </a:r>
          <a:endParaRPr lang="en-US" dirty="0"/>
        </a:p>
      </dgm:t>
    </dgm:pt>
    <dgm:pt modelId="{2F70A3E8-9B8C-4B29-B871-E014698B7850}" type="parTrans" cxnId="{7CF2EDBB-27FB-4BB7-82E9-309E0E6A6BDF}">
      <dgm:prSet/>
      <dgm:spPr/>
      <dgm:t>
        <a:bodyPr/>
        <a:lstStyle/>
        <a:p>
          <a:endParaRPr lang="en-US"/>
        </a:p>
      </dgm:t>
    </dgm:pt>
    <dgm:pt modelId="{11DD5B09-EC70-4148-AD83-07B648F4C8A1}" type="sibTrans" cxnId="{7CF2EDBB-27FB-4BB7-82E9-309E0E6A6BDF}">
      <dgm:prSet/>
      <dgm:spPr/>
      <dgm:t>
        <a:bodyPr/>
        <a:lstStyle/>
        <a:p>
          <a:endParaRPr lang="en-US"/>
        </a:p>
      </dgm:t>
    </dgm:pt>
    <dgm:pt modelId="{1DB858C0-6E8A-40D3-AD4E-9CFCB155996A}">
      <dgm:prSet phldrT="[Text]"/>
      <dgm:spPr/>
      <dgm:t>
        <a:bodyPr/>
        <a:lstStyle/>
        <a:p>
          <a:r>
            <a:rPr lang="en-US" dirty="0" smtClean="0"/>
            <a:t>May not be as successful in reducing out of home placement </a:t>
          </a:r>
          <a:endParaRPr lang="en-US" dirty="0"/>
        </a:p>
      </dgm:t>
    </dgm:pt>
    <dgm:pt modelId="{EF684D1F-F079-44A2-B7C1-C5854289FCDF}" type="parTrans" cxnId="{19641CD7-7421-4845-AB22-47DD6AB53924}">
      <dgm:prSet/>
      <dgm:spPr/>
      <dgm:t>
        <a:bodyPr/>
        <a:lstStyle/>
        <a:p>
          <a:endParaRPr lang="en-US"/>
        </a:p>
      </dgm:t>
    </dgm:pt>
    <dgm:pt modelId="{342F8306-6BCC-43D4-99C3-9E1539C84FBA}" type="sibTrans" cxnId="{19641CD7-7421-4845-AB22-47DD6AB53924}">
      <dgm:prSet/>
      <dgm:spPr/>
      <dgm:t>
        <a:bodyPr/>
        <a:lstStyle/>
        <a:p>
          <a:endParaRPr lang="en-US"/>
        </a:p>
      </dgm:t>
    </dgm:pt>
    <dgm:pt modelId="{482635DE-EB7C-4D4A-A750-B97315CC3359}">
      <dgm:prSet phldrT="[Text]"/>
      <dgm:spPr/>
      <dgm:t>
        <a:bodyPr/>
        <a:lstStyle/>
        <a:p>
          <a:r>
            <a:rPr lang="en-US" dirty="0" smtClean="0"/>
            <a:t>Subsequent program adaptations improved outcomes</a:t>
          </a:r>
          <a:endParaRPr lang="en-US" dirty="0"/>
        </a:p>
      </dgm:t>
    </dgm:pt>
    <dgm:pt modelId="{29B56394-03E5-473F-9A16-C3C3D32F8F94}" type="parTrans" cxnId="{97D51455-778F-4479-8228-3576E535B64E}">
      <dgm:prSet/>
      <dgm:spPr/>
      <dgm:t>
        <a:bodyPr/>
        <a:lstStyle/>
        <a:p>
          <a:endParaRPr lang="en-US"/>
        </a:p>
      </dgm:t>
    </dgm:pt>
    <dgm:pt modelId="{F28157D8-2CEF-4C64-8115-3B43D5EA387A}" type="sibTrans" cxnId="{97D51455-778F-4479-8228-3576E535B64E}">
      <dgm:prSet/>
      <dgm:spPr/>
      <dgm:t>
        <a:bodyPr/>
        <a:lstStyle/>
        <a:p>
          <a:endParaRPr lang="en-US"/>
        </a:p>
      </dgm:t>
    </dgm:pt>
    <dgm:pt modelId="{207C7E0F-6E01-4F4F-AF3B-98D04CACAF5B}">
      <dgm:prSet phldrT="[Text]" custT="1"/>
      <dgm:spPr/>
      <dgm:t>
        <a:bodyPr/>
        <a:lstStyle/>
        <a:p>
          <a:r>
            <a:rPr lang="en-US" sz="1600" dirty="0" err="1" smtClean="0"/>
            <a:t>MultiSystemic</a:t>
          </a:r>
          <a:r>
            <a:rPr lang="en-US" sz="1600" dirty="0" smtClean="0"/>
            <a:t> Therapy</a:t>
          </a:r>
          <a:endParaRPr lang="en-US" sz="1600" dirty="0"/>
        </a:p>
      </dgm:t>
    </dgm:pt>
    <dgm:pt modelId="{9425BD62-EE69-4E6E-9F5F-E705CF356CAE}" type="sibTrans" cxnId="{3C4BA671-47C1-4D28-9A10-04447D6D23E4}">
      <dgm:prSet/>
      <dgm:spPr/>
      <dgm:t>
        <a:bodyPr/>
        <a:lstStyle/>
        <a:p>
          <a:endParaRPr lang="en-US"/>
        </a:p>
      </dgm:t>
    </dgm:pt>
    <dgm:pt modelId="{0D93A3AF-D644-4223-B2EE-DBFA00C9E00A}" type="parTrans" cxnId="{3C4BA671-47C1-4D28-9A10-04447D6D23E4}">
      <dgm:prSet/>
      <dgm:spPr/>
      <dgm:t>
        <a:bodyPr/>
        <a:lstStyle/>
        <a:p>
          <a:endParaRPr lang="en-US"/>
        </a:p>
      </dgm:t>
    </dgm:pt>
    <dgm:pt modelId="{48409BB0-03FB-4F48-B1EB-998829DB49F2}" type="pres">
      <dgm:prSet presAssocID="{C0DC22EC-03D2-4D39-800C-4491C324E78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B89A3AC-53EE-4673-A4DE-8367CB046700}" type="pres">
      <dgm:prSet presAssocID="{207C7E0F-6E01-4F4F-AF3B-98D04CACAF5B}" presName="compositeNode" presStyleCnt="0">
        <dgm:presLayoutVars>
          <dgm:bulletEnabled val="1"/>
        </dgm:presLayoutVars>
      </dgm:prSet>
      <dgm:spPr/>
    </dgm:pt>
    <dgm:pt modelId="{E6F42B23-F6E9-434D-8A3C-0FD0DC188897}" type="pres">
      <dgm:prSet presAssocID="{207C7E0F-6E01-4F4F-AF3B-98D04CACAF5B}" presName="image" presStyleLbl="fgImgPlace1" presStyleIdx="0" presStyleCnt="3" custScaleX="115915" custScaleY="6762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213ED6-F797-4F42-808A-35AF58CD7365}" type="pres">
      <dgm:prSet presAssocID="{207C7E0F-6E01-4F4F-AF3B-98D04CACAF5B}" presName="childNode" presStyleLbl="node1" presStyleIdx="0" presStyleCnt="3" custScaleY="90645" custLinFactNeighborX="1456" custLinFactNeighborY="-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D8452-2811-4F08-B5CE-FE8CBCE8EEC4}" type="pres">
      <dgm:prSet presAssocID="{207C7E0F-6E01-4F4F-AF3B-98D04CACAF5B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24732-B2BA-4CF5-AC6E-482BF1FE61EF}" type="pres">
      <dgm:prSet presAssocID="{9425BD62-EE69-4E6E-9F5F-E705CF356CAE}" presName="sibTrans" presStyleCnt="0"/>
      <dgm:spPr/>
    </dgm:pt>
    <dgm:pt modelId="{A3EB0352-690D-4CC2-9019-B3FB9B81C0CF}" type="pres">
      <dgm:prSet presAssocID="{13935187-619D-4BA4-9BA6-2AF732A5A047}" presName="compositeNode" presStyleCnt="0">
        <dgm:presLayoutVars>
          <dgm:bulletEnabled val="1"/>
        </dgm:presLayoutVars>
      </dgm:prSet>
      <dgm:spPr/>
    </dgm:pt>
    <dgm:pt modelId="{29D4EE9B-CD98-43C4-A6AF-5F35AF6860C8}" type="pres">
      <dgm:prSet presAssocID="{13935187-619D-4BA4-9BA6-2AF732A5A047}" presName="image" presStyleLbl="fgImgPlace1" presStyleIdx="1" presStyleCnt="3" custScaleX="95847" custScaleY="112822" custLinFactNeighborX="-11169" custLinFactNeighborY="-859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25FA5D1-1CB8-4925-87B2-BC59A18EDC7E}" type="pres">
      <dgm:prSet presAssocID="{13935187-619D-4BA4-9BA6-2AF732A5A047}" presName="childNode" presStyleLbl="node1" presStyleIdx="1" presStyleCnt="3" custScaleY="107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82C4C-34B5-45A8-BE2D-9A547579868D}" type="pres">
      <dgm:prSet presAssocID="{13935187-619D-4BA4-9BA6-2AF732A5A047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5DA44-2EEA-47BA-93DD-C8C90968F6B5}" type="pres">
      <dgm:prSet presAssocID="{611F067D-6F4A-43F6-B338-923DEE37A1AE}" presName="sibTrans" presStyleCnt="0"/>
      <dgm:spPr/>
    </dgm:pt>
    <dgm:pt modelId="{8C5FFE3E-102C-4E0C-A481-F202D37C29B1}" type="pres">
      <dgm:prSet presAssocID="{63F7A975-ABA5-4051-89CD-93FF666E646F}" presName="compositeNode" presStyleCnt="0">
        <dgm:presLayoutVars>
          <dgm:bulletEnabled val="1"/>
        </dgm:presLayoutVars>
      </dgm:prSet>
      <dgm:spPr/>
    </dgm:pt>
    <dgm:pt modelId="{7F66EEFB-665A-4CC2-B556-7FAC9E65FD22}" type="pres">
      <dgm:prSet presAssocID="{63F7A975-ABA5-4051-89CD-93FF666E646F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3A94113-C308-4D1A-A2F2-FA7A372B47B0}" type="pres">
      <dgm:prSet presAssocID="{63F7A975-ABA5-4051-89CD-93FF666E646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1E167-8E4F-4C8C-8312-674281D33CD2}" type="pres">
      <dgm:prSet presAssocID="{63F7A975-ABA5-4051-89CD-93FF666E646F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6ABBF7-FBF0-4018-A150-2D7A6086715E}" type="presOf" srcId="{13935187-619D-4BA4-9BA6-2AF732A5A047}" destId="{2A482C4C-34B5-45A8-BE2D-9A547579868D}" srcOrd="0" destOrd="0" presId="urn:microsoft.com/office/officeart/2005/8/layout/hList2#1"/>
    <dgm:cxn modelId="{85D83CC7-DDC3-45D9-96D3-D2D29BEF476C}" type="presOf" srcId="{63F7A975-ABA5-4051-89CD-93FF666E646F}" destId="{8AE1E167-8E4F-4C8C-8312-674281D33CD2}" srcOrd="0" destOrd="0" presId="urn:microsoft.com/office/officeart/2005/8/layout/hList2#1"/>
    <dgm:cxn modelId="{FE3B2218-8B87-48D7-B7A8-6250166FA24D}" type="presOf" srcId="{482635DE-EB7C-4D4A-A750-B97315CC3359}" destId="{03A94113-C308-4D1A-A2F2-FA7A372B47B0}" srcOrd="0" destOrd="1" presId="urn:microsoft.com/office/officeart/2005/8/layout/hList2#1"/>
    <dgm:cxn modelId="{F99D616E-4A3F-4C8D-9FDB-3F3BA8B2451C}" type="presOf" srcId="{A3A231D5-9988-451C-B928-F3AC2F543164}" destId="{03A94113-C308-4D1A-A2F2-FA7A372B47B0}" srcOrd="0" destOrd="0" presId="urn:microsoft.com/office/officeart/2005/8/layout/hList2#1"/>
    <dgm:cxn modelId="{F6F8F8C4-2C5E-497B-8F57-E72D819041DF}" srcId="{C0DC22EC-03D2-4D39-800C-4491C324E787}" destId="{63F7A975-ABA5-4051-89CD-93FF666E646F}" srcOrd="2" destOrd="0" parTransId="{C5EEE4C1-2E8C-461F-B0AF-FF5F9F787DEB}" sibTransId="{B1096DEA-EFE9-40A3-A676-23F4B4E5FBAC}"/>
    <dgm:cxn modelId="{19641CD7-7421-4845-AB22-47DD6AB53924}" srcId="{207C7E0F-6E01-4F4F-AF3B-98D04CACAF5B}" destId="{1DB858C0-6E8A-40D3-AD4E-9CFCB155996A}" srcOrd="1" destOrd="0" parTransId="{EF684D1F-F079-44A2-B7C1-C5854289FCDF}" sibTransId="{342F8306-6BCC-43D4-99C3-9E1539C84FBA}"/>
    <dgm:cxn modelId="{66BEFC91-184C-4CAF-BFF2-B4F36524D177}" type="presOf" srcId="{1DB858C0-6E8A-40D3-AD4E-9CFCB155996A}" destId="{AD213ED6-F797-4F42-808A-35AF58CD7365}" srcOrd="0" destOrd="1" presId="urn:microsoft.com/office/officeart/2005/8/layout/hList2#1"/>
    <dgm:cxn modelId="{CB0B1A39-C26C-40AA-871D-52368AD5CA21}" type="presOf" srcId="{E964F7C8-D1A0-4F6D-9989-85E860F955DD}" destId="{AD213ED6-F797-4F42-808A-35AF58CD7365}" srcOrd="0" destOrd="0" presId="urn:microsoft.com/office/officeart/2005/8/layout/hList2#1"/>
    <dgm:cxn modelId="{C75D5F5E-BF1B-48B5-8B5A-30991B557404}" type="presOf" srcId="{207C7E0F-6E01-4F4F-AF3B-98D04CACAF5B}" destId="{83FD8452-2811-4F08-B5CE-FE8CBCE8EEC4}" srcOrd="0" destOrd="0" presId="urn:microsoft.com/office/officeart/2005/8/layout/hList2#1"/>
    <dgm:cxn modelId="{1040B682-F481-4234-B047-D8645BA3D8A8}" srcId="{207C7E0F-6E01-4F4F-AF3B-98D04CACAF5B}" destId="{E964F7C8-D1A0-4F6D-9989-85E860F955DD}" srcOrd="0" destOrd="0" parTransId="{23847209-935C-4123-B8F0-0CCA4EF26802}" sibTransId="{C6C32601-3BBE-48E0-AC12-FA295E2D2E6C}"/>
    <dgm:cxn modelId="{A6EE68B5-630A-4C26-8BFA-72F6D7E03D84}" type="presOf" srcId="{C0DC22EC-03D2-4D39-800C-4491C324E787}" destId="{48409BB0-03FB-4F48-B1EB-998829DB49F2}" srcOrd="0" destOrd="0" presId="urn:microsoft.com/office/officeart/2005/8/layout/hList2#1"/>
    <dgm:cxn modelId="{CC0C3C8E-935C-4231-9AC5-66DAAC07F1AE}" srcId="{13935187-619D-4BA4-9BA6-2AF732A5A047}" destId="{E99022C8-29C8-4313-9167-ACE2B7AEBC11}" srcOrd="0" destOrd="0" parTransId="{70C15558-FD3C-4734-B42D-318A1629D993}" sibTransId="{3EF4D100-EEC7-471D-8C65-94DACEF36A7F}"/>
    <dgm:cxn modelId="{3C4BA671-47C1-4D28-9A10-04447D6D23E4}" srcId="{C0DC22EC-03D2-4D39-800C-4491C324E787}" destId="{207C7E0F-6E01-4F4F-AF3B-98D04CACAF5B}" srcOrd="0" destOrd="0" parTransId="{0D93A3AF-D644-4223-B2EE-DBFA00C9E00A}" sibTransId="{9425BD62-EE69-4E6E-9F5F-E705CF356CAE}"/>
    <dgm:cxn modelId="{97D51455-778F-4479-8228-3576E535B64E}" srcId="{63F7A975-ABA5-4051-89CD-93FF666E646F}" destId="{482635DE-EB7C-4D4A-A750-B97315CC3359}" srcOrd="1" destOrd="0" parTransId="{29B56394-03E5-473F-9A16-C3C3D32F8F94}" sibTransId="{F28157D8-2CEF-4C64-8115-3B43D5EA387A}"/>
    <dgm:cxn modelId="{7CF2EDBB-27FB-4BB7-82E9-309E0E6A6BDF}" srcId="{63F7A975-ABA5-4051-89CD-93FF666E646F}" destId="{A3A231D5-9988-451C-B928-F3AC2F543164}" srcOrd="0" destOrd="0" parTransId="{2F70A3E8-9B8C-4B29-B871-E014698B7850}" sibTransId="{11DD5B09-EC70-4148-AD83-07B648F4C8A1}"/>
    <dgm:cxn modelId="{4F04DE40-5049-4B0B-852E-8D719690290F}" srcId="{C0DC22EC-03D2-4D39-800C-4491C324E787}" destId="{13935187-619D-4BA4-9BA6-2AF732A5A047}" srcOrd="1" destOrd="0" parTransId="{0C527ADA-A309-4E9C-A0E5-C15DC4DB1974}" sibTransId="{611F067D-6F4A-43F6-B338-923DEE37A1AE}"/>
    <dgm:cxn modelId="{CCD92567-8C86-454D-A2CD-C94C33D0D072}" type="presOf" srcId="{E99022C8-29C8-4313-9167-ACE2B7AEBC11}" destId="{725FA5D1-1CB8-4925-87B2-BC59A18EDC7E}" srcOrd="0" destOrd="0" presId="urn:microsoft.com/office/officeart/2005/8/layout/hList2#1"/>
    <dgm:cxn modelId="{8C760002-9670-41C7-854A-9FAC774191B7}" type="presParOf" srcId="{48409BB0-03FB-4F48-B1EB-998829DB49F2}" destId="{2B89A3AC-53EE-4673-A4DE-8367CB046700}" srcOrd="0" destOrd="0" presId="urn:microsoft.com/office/officeart/2005/8/layout/hList2#1"/>
    <dgm:cxn modelId="{092EDB08-AB1C-44D7-AA51-1D898F2763C0}" type="presParOf" srcId="{2B89A3AC-53EE-4673-A4DE-8367CB046700}" destId="{E6F42B23-F6E9-434D-8A3C-0FD0DC188897}" srcOrd="0" destOrd="0" presId="urn:microsoft.com/office/officeart/2005/8/layout/hList2#1"/>
    <dgm:cxn modelId="{62369741-1860-43D6-88D5-CCE0EBB0C14B}" type="presParOf" srcId="{2B89A3AC-53EE-4673-A4DE-8367CB046700}" destId="{AD213ED6-F797-4F42-808A-35AF58CD7365}" srcOrd="1" destOrd="0" presId="urn:microsoft.com/office/officeart/2005/8/layout/hList2#1"/>
    <dgm:cxn modelId="{E3486B17-E492-4CB3-AD0B-C96B63B30842}" type="presParOf" srcId="{2B89A3AC-53EE-4673-A4DE-8367CB046700}" destId="{83FD8452-2811-4F08-B5CE-FE8CBCE8EEC4}" srcOrd="2" destOrd="0" presId="urn:microsoft.com/office/officeart/2005/8/layout/hList2#1"/>
    <dgm:cxn modelId="{DA1CEBD3-3C7E-4052-8D4A-663F0854FD79}" type="presParOf" srcId="{48409BB0-03FB-4F48-B1EB-998829DB49F2}" destId="{E2D24732-B2BA-4CF5-AC6E-482BF1FE61EF}" srcOrd="1" destOrd="0" presId="urn:microsoft.com/office/officeart/2005/8/layout/hList2#1"/>
    <dgm:cxn modelId="{9A1A7C3E-42E5-44AF-9CCF-52239AF60A0A}" type="presParOf" srcId="{48409BB0-03FB-4F48-B1EB-998829DB49F2}" destId="{A3EB0352-690D-4CC2-9019-B3FB9B81C0CF}" srcOrd="2" destOrd="0" presId="urn:microsoft.com/office/officeart/2005/8/layout/hList2#1"/>
    <dgm:cxn modelId="{9C82CB6D-BF1D-4907-A77E-AB467FFC7058}" type="presParOf" srcId="{A3EB0352-690D-4CC2-9019-B3FB9B81C0CF}" destId="{29D4EE9B-CD98-43C4-A6AF-5F35AF6860C8}" srcOrd="0" destOrd="0" presId="urn:microsoft.com/office/officeart/2005/8/layout/hList2#1"/>
    <dgm:cxn modelId="{5809A6FC-A79E-4073-BD64-52F36EE21EBC}" type="presParOf" srcId="{A3EB0352-690D-4CC2-9019-B3FB9B81C0CF}" destId="{725FA5D1-1CB8-4925-87B2-BC59A18EDC7E}" srcOrd="1" destOrd="0" presId="urn:microsoft.com/office/officeart/2005/8/layout/hList2#1"/>
    <dgm:cxn modelId="{9CB7B547-34FA-4FDC-83B0-46628DE04118}" type="presParOf" srcId="{A3EB0352-690D-4CC2-9019-B3FB9B81C0CF}" destId="{2A482C4C-34B5-45A8-BE2D-9A547579868D}" srcOrd="2" destOrd="0" presId="urn:microsoft.com/office/officeart/2005/8/layout/hList2#1"/>
    <dgm:cxn modelId="{EEC5F936-4C00-426A-8AC7-608D134514F7}" type="presParOf" srcId="{48409BB0-03FB-4F48-B1EB-998829DB49F2}" destId="{A1E5DA44-2EEA-47BA-93DD-C8C90968F6B5}" srcOrd="3" destOrd="0" presId="urn:microsoft.com/office/officeart/2005/8/layout/hList2#1"/>
    <dgm:cxn modelId="{CBEC2064-C975-473F-B821-7201A1560C30}" type="presParOf" srcId="{48409BB0-03FB-4F48-B1EB-998829DB49F2}" destId="{8C5FFE3E-102C-4E0C-A481-F202D37C29B1}" srcOrd="4" destOrd="0" presId="urn:microsoft.com/office/officeart/2005/8/layout/hList2#1"/>
    <dgm:cxn modelId="{D1C7BF4C-81B1-41BC-AF10-887CBA068C87}" type="presParOf" srcId="{8C5FFE3E-102C-4E0C-A481-F202D37C29B1}" destId="{7F66EEFB-665A-4CC2-B556-7FAC9E65FD22}" srcOrd="0" destOrd="0" presId="urn:microsoft.com/office/officeart/2005/8/layout/hList2#1"/>
    <dgm:cxn modelId="{3EDD9D13-69C7-48D4-918D-69B454A0EB25}" type="presParOf" srcId="{8C5FFE3E-102C-4E0C-A481-F202D37C29B1}" destId="{03A94113-C308-4D1A-A2F2-FA7A372B47B0}" srcOrd="1" destOrd="0" presId="urn:microsoft.com/office/officeart/2005/8/layout/hList2#1"/>
    <dgm:cxn modelId="{B4327AEA-60C0-441F-8667-ED5FEE71B69E}" type="presParOf" srcId="{8C5FFE3E-102C-4E0C-A481-F202D37C29B1}" destId="{8AE1E167-8E4F-4C8C-8312-674281D33CD2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54329-6C1A-4469-97DC-8C441D3F2B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1B33F-AEF2-410F-9D79-A3925129D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1B33F-AEF2-410F-9D79-A3925129DD9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Breakdown in family roles, with mother taking a pleading role. Girl refuses the legitimacy of her mother’s authority.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572896-483D-426C-8A7C-44C9B7304A9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9CBE1E-AE42-4A38-B52E-3977DE38D1D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Girls who are violent report more fear of sexual and physical abuse, but also rate relationships as impt and violence as undesirable but “necessary.”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181A7CD-4D51-449C-8086-9121534D727C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5CE5CAB-80AA-499D-94DB-39B3C3E499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A7CD-4D51-449C-8086-9121534D727C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5CAB-80AA-499D-94DB-39B3C3E49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A7CD-4D51-449C-8086-9121534D727C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5CAB-80AA-499D-94DB-39B3C3E499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A7CD-4D51-449C-8086-9121534D727C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5CAB-80AA-499D-94DB-39B3C3E499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181A7CD-4D51-449C-8086-9121534D727C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5CE5CAB-80AA-499D-94DB-39B3C3E499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A7CD-4D51-449C-8086-9121534D727C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5CAB-80AA-499D-94DB-39B3C3E499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A7CD-4D51-449C-8086-9121534D727C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5CAB-80AA-499D-94DB-39B3C3E499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A7CD-4D51-449C-8086-9121534D727C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5CAB-80AA-499D-94DB-39B3C3E499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A7CD-4D51-449C-8086-9121534D727C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5CAB-80AA-499D-94DB-39B3C3E499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A7CD-4D51-449C-8086-9121534D727C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5CAB-80AA-499D-94DB-39B3C3E499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A7CD-4D51-449C-8086-9121534D727C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5CAB-80AA-499D-94DB-39B3C3E499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81A7CD-4D51-449C-8086-9121534D727C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CE5CAB-80AA-499D-94DB-39B3C3E499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99d8c60f6947ed8c9cae72de66389a95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1606" y="533400"/>
            <a:ext cx="8700788" cy="5791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9200" y="4267200"/>
            <a:ext cx="6858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Girls in the Juvenile Justice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8191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Sarah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Cusworth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Walker, PhD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WAPA 2018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The number of girls in the justice system has sparked a national discussion about whether the “traditional” model of juvenile corrections is appropriate for females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533400" y="1828800"/>
            <a:ext cx="78486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What are the characteristics of justice-involved girls?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429000"/>
            <a:ext cx="78486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Are pathway models of delinquency (the basis for  policy and intervention) predicting girls’ delinquency as well as boys’?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953000"/>
            <a:ext cx="78486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What treatments are effective for girls in reducing delinquent behavior/justice contact?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lational_aggression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800" y="685800"/>
            <a:ext cx="8101969" cy="539591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characteristics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Girls Involved in the Juvenile Justice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Justice-involved girls have higher rates of mental health disorder than boys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1"/>
          </p:nvPr>
        </p:nvGraphicFramePr>
        <p:xfrm>
          <a:off x="533400" y="2286000"/>
          <a:ext cx="8229600" cy="334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4184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Girls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Girls</a:t>
                      </a:r>
                    </a:p>
                  </a:txBody>
                  <a:tcPr/>
                </a:tc>
              </a:tr>
              <a:tr h="418465">
                <a:tc>
                  <a:txBody>
                    <a:bodyPr/>
                    <a:lstStyle/>
                    <a:p>
                      <a:r>
                        <a:rPr lang="en-US" dirty="0" smtClean="0"/>
                        <a:t>PTSD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/>
                </a:tc>
              </a:tr>
              <a:tr h="418465">
                <a:tc>
                  <a:txBody>
                    <a:bodyPr/>
                    <a:lstStyle/>
                    <a:p>
                      <a:r>
                        <a:rPr lang="en-US" dirty="0" smtClean="0"/>
                        <a:t>MDD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14%</a:t>
                      </a:r>
                      <a:endParaRPr lang="en-US" dirty="0"/>
                    </a:p>
                  </a:txBody>
                  <a:tcPr/>
                </a:tc>
              </a:tr>
              <a:tr h="418465">
                <a:tc>
                  <a:txBody>
                    <a:bodyPr/>
                    <a:lstStyle/>
                    <a:p>
                      <a:r>
                        <a:rPr lang="en-US" dirty="0" smtClean="0"/>
                        <a:t>Alcohol Abuse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</a:tr>
              <a:tr h="418465">
                <a:tc>
                  <a:txBody>
                    <a:bodyPr/>
                    <a:lstStyle/>
                    <a:p>
                      <a:r>
                        <a:rPr lang="en-US" dirty="0" smtClean="0"/>
                        <a:t>Drug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/>
                </a:tc>
              </a:tr>
              <a:tr h="418465">
                <a:tc>
                  <a:txBody>
                    <a:bodyPr/>
                    <a:lstStyle/>
                    <a:p>
                      <a:r>
                        <a:rPr lang="en-US" dirty="0" smtClean="0"/>
                        <a:t>Sexual</a:t>
                      </a:r>
                      <a:r>
                        <a:rPr lang="en-US" baseline="0" dirty="0" smtClean="0"/>
                        <a:t> Assault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</a:tr>
              <a:tr h="418465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Assault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</a:tr>
              <a:tr h="418465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  <a:r>
                        <a:rPr lang="en-US" baseline="0" dirty="0" smtClean="0"/>
                        <a:t> Abuse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133600" y="1828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Non-detained Delinquent		</a:t>
            </a:r>
            <a:r>
              <a:rPr lang="en-US" dirty="0" err="1" smtClean="0"/>
              <a:t>Nondelinquent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6324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Adams, </a:t>
            </a:r>
            <a:r>
              <a:rPr lang="en-US" dirty="0" err="1" smtClean="0"/>
              <a:t>McCart</a:t>
            </a:r>
            <a:r>
              <a:rPr lang="en-US" dirty="0" smtClean="0"/>
              <a:t>, </a:t>
            </a:r>
            <a:r>
              <a:rPr lang="en-US" dirty="0" err="1" smtClean="0"/>
              <a:t>Zajac</a:t>
            </a:r>
            <a:r>
              <a:rPr lang="en-US" dirty="0" smtClean="0"/>
              <a:t>, Danielson, Sawyer, Saunders &amp; Kilpatrick (2013)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Exposure to violence and trauma is even higher among girls who are detained</a:t>
            </a:r>
            <a:endParaRPr lang="en-US" sz="2400" dirty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 lvl="1">
              <a:buClr>
                <a:schemeClr val="tx1"/>
              </a:buClr>
            </a:pPr>
            <a:r>
              <a:rPr lang="en-US" dirty="0" smtClean="0"/>
              <a:t>70% exposed to some type of trauma</a:t>
            </a:r>
          </a:p>
          <a:p>
            <a:pPr lvl="1"/>
            <a:r>
              <a:rPr lang="en-US" dirty="0" smtClean="0"/>
              <a:t>65% had some symptoms of PTSD</a:t>
            </a:r>
          </a:p>
          <a:p>
            <a:pPr lvl="1"/>
            <a:r>
              <a:rPr lang="en-US" dirty="0" smtClean="0"/>
              <a:t>49% experiencing current PTSD symptoms</a:t>
            </a:r>
          </a:p>
          <a:p>
            <a:pPr lvl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685800" y="6096000"/>
            <a:ext cx="5741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dirty="0" smtClean="0">
                <a:latin typeface="Arial" charset="0"/>
                <a:cs typeface="Arial" charset="0"/>
              </a:rPr>
              <a:t>National </a:t>
            </a:r>
            <a:r>
              <a:rPr lang="en-US" sz="1200" dirty="0">
                <a:latin typeface="Arial" charset="0"/>
                <a:cs typeface="Arial" charset="0"/>
              </a:rPr>
              <a:t>Child Traumatic Stress Network, 2004; </a:t>
            </a:r>
            <a:r>
              <a:rPr lang="en-US" sz="1200" dirty="0" err="1">
                <a:latin typeface="Arial" charset="0"/>
                <a:cs typeface="Arial" charset="0"/>
              </a:rPr>
              <a:t>Cauffman</a:t>
            </a:r>
            <a:r>
              <a:rPr lang="en-US" sz="1200" dirty="0">
                <a:latin typeface="Arial" charset="0"/>
                <a:cs typeface="Arial" charset="0"/>
              </a:rPr>
              <a:t> et al, </a:t>
            </a:r>
            <a:r>
              <a:rPr lang="en-US" sz="1200" dirty="0" smtClean="0">
                <a:latin typeface="Arial" charset="0"/>
                <a:cs typeface="Arial" charset="0"/>
              </a:rPr>
              <a:t>1998; </a:t>
            </a:r>
            <a:r>
              <a:rPr lang="en-US" sz="1200" dirty="0" err="1" smtClean="0">
                <a:latin typeface="Arial" charset="0"/>
                <a:cs typeface="Arial" charset="0"/>
              </a:rPr>
              <a:t>Teplin</a:t>
            </a:r>
            <a:r>
              <a:rPr lang="en-US" sz="1200" dirty="0" smtClean="0">
                <a:latin typeface="Arial" charset="0"/>
                <a:cs typeface="Arial" charset="0"/>
              </a:rPr>
              <a:t> 2005</a:t>
            </a:r>
            <a:endParaRPr lang="en-US" sz="1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Justice-involved girls experience additional social stressors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Justice-involved girls reported multiple difficulties associated with being female, a collective sense of worthlessness that they hoped to improve by seeking approval through relationships with males. </a:t>
            </a:r>
          </a:p>
          <a:p>
            <a:r>
              <a:rPr lang="en-US" sz="2800" dirty="0" smtClean="0"/>
              <a:t>More sensitive to perceived threats and others’ expectations. </a:t>
            </a:r>
          </a:p>
          <a:p>
            <a:r>
              <a:rPr lang="en-US" sz="2800" dirty="0" smtClean="0"/>
              <a:t>Girls who display impulsivity and low empathy (more typically male traits) at higher risk of social isolation.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“[The violent girl] is at once more socially conscious and more brutalized than the violent boy and the least connected to her family.” </a:t>
            </a:r>
            <a:r>
              <a:rPr lang="en-US" sz="1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Artz</a:t>
            </a:r>
            <a:r>
              <a:rPr lang="en-US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, 2005</a:t>
            </a: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Trends in Washington State mirror national statistics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3246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Walker, 2010 </a:t>
            </a:r>
            <a:endParaRPr lang="en-US" sz="1400" dirty="0"/>
          </a:p>
        </p:txBody>
      </p:sp>
      <p:pic>
        <p:nvPicPr>
          <p:cNvPr id="5" name="Picture 4" descr="Picture1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6324600" cy="3765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124200"/>
            <a:ext cx="68580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Predictors of delinquency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Girls Involved in the Justice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Many risks for offending are shared between genders while some risks are unique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3EF62EF-E78D-4B36-92B4-AD4847A3B1B1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4" name="Group 6"/>
          <p:cNvGrpSpPr/>
          <p:nvPr/>
        </p:nvGrpSpPr>
        <p:grpSpPr>
          <a:xfrm>
            <a:off x="685801" y="1219200"/>
            <a:ext cx="7239000" cy="5029200"/>
            <a:chOff x="1205982" y="2133600"/>
            <a:chExt cx="5190152" cy="3276600"/>
          </a:xfrm>
        </p:grpSpPr>
        <p:sp>
          <p:nvSpPr>
            <p:cNvPr id="5" name="Oval 4"/>
            <p:cNvSpPr/>
            <p:nvPr/>
          </p:nvSpPr>
          <p:spPr>
            <a:xfrm>
              <a:off x="1205982" y="2133600"/>
              <a:ext cx="4038600" cy="3276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255675" y="2133600"/>
              <a:ext cx="4140459" cy="32316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048000" y="1981200"/>
            <a:ext cx="2514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ADHD</a:t>
            </a:r>
          </a:p>
          <a:p>
            <a:pPr algn="ctr"/>
            <a:r>
              <a:rPr lang="en-US" sz="1200" dirty="0" smtClean="0"/>
              <a:t>Low </a:t>
            </a:r>
            <a:r>
              <a:rPr lang="en-US" sz="1200" dirty="0" err="1" smtClean="0"/>
              <a:t>cortisol</a:t>
            </a:r>
            <a:r>
              <a:rPr lang="en-US" sz="1200" dirty="0" smtClean="0"/>
              <a:t> levels</a:t>
            </a:r>
          </a:p>
          <a:p>
            <a:pPr algn="ctr"/>
            <a:r>
              <a:rPr lang="en-US" sz="1200" dirty="0" smtClean="0"/>
              <a:t>Low resting heart rate</a:t>
            </a:r>
          </a:p>
          <a:p>
            <a:pPr algn="ctr"/>
            <a:r>
              <a:rPr lang="en-US" sz="1200" dirty="0" smtClean="0"/>
              <a:t>Early pubertal maturation</a:t>
            </a:r>
          </a:p>
          <a:p>
            <a:pPr algn="ctr"/>
            <a:r>
              <a:rPr lang="en-US" sz="1200" dirty="0" smtClean="0"/>
              <a:t>Neuropsychological impairments</a:t>
            </a:r>
          </a:p>
          <a:p>
            <a:pPr algn="ctr"/>
            <a:r>
              <a:rPr lang="en-US" sz="1200" b="1" dirty="0" smtClean="0"/>
              <a:t>Co-morbid mental health problems</a:t>
            </a:r>
          </a:p>
          <a:p>
            <a:pPr algn="ctr"/>
            <a:r>
              <a:rPr lang="en-US" sz="1200" b="1" dirty="0" smtClean="0"/>
              <a:t>Lower levels of empathy</a:t>
            </a:r>
          </a:p>
          <a:p>
            <a:pPr algn="ctr"/>
            <a:r>
              <a:rPr lang="en-US" sz="1200" dirty="0" smtClean="0"/>
              <a:t>Heightened sensitivity to rewards/ stimulation</a:t>
            </a:r>
          </a:p>
          <a:p>
            <a:pPr algn="ctr"/>
            <a:r>
              <a:rPr lang="en-US" sz="1200" dirty="0" smtClean="0"/>
              <a:t>Dysfunctional families/antisocial socialization</a:t>
            </a:r>
          </a:p>
          <a:p>
            <a:pPr algn="ctr"/>
            <a:r>
              <a:rPr lang="en-US" sz="1200" dirty="0" smtClean="0"/>
              <a:t>Harmful pre/post-natal biological experiences</a:t>
            </a:r>
          </a:p>
          <a:p>
            <a:pPr algn="ctr"/>
            <a:r>
              <a:rPr lang="en-US" sz="1200" b="1" dirty="0" smtClean="0"/>
              <a:t>Poor parental monitoring</a:t>
            </a:r>
          </a:p>
          <a:p>
            <a:pPr algn="ctr"/>
            <a:r>
              <a:rPr lang="en-US" sz="1200" b="1" dirty="0" smtClean="0"/>
              <a:t>Early interpersonal victimization</a:t>
            </a:r>
          </a:p>
          <a:p>
            <a:pPr algn="ctr"/>
            <a:r>
              <a:rPr lang="en-US" sz="1200" dirty="0" smtClean="0"/>
              <a:t>Negative temperament</a:t>
            </a:r>
          </a:p>
          <a:p>
            <a:pPr algn="ctr"/>
            <a:r>
              <a:rPr lang="en-US" sz="1200" dirty="0" smtClean="0"/>
              <a:t>Deviant peers</a:t>
            </a:r>
          </a:p>
          <a:p>
            <a:pPr algn="ctr"/>
            <a:r>
              <a:rPr lang="en-US" sz="1200" dirty="0" smtClean="0"/>
              <a:t>Poverty</a:t>
            </a:r>
          </a:p>
          <a:p>
            <a:pPr algn="ctr"/>
            <a:r>
              <a:rPr lang="en-US" sz="1200" dirty="0" smtClean="0"/>
              <a:t>Impulsivity</a:t>
            </a:r>
          </a:p>
          <a:p>
            <a:pPr algn="ctr"/>
            <a:r>
              <a:rPr lang="en-US" sz="1200" dirty="0" smtClean="0"/>
              <a:t>Low IQ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6477000" y="2743200"/>
            <a:ext cx="1371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Adversarial</a:t>
            </a:r>
          </a:p>
          <a:p>
            <a:r>
              <a:rPr lang="en-US" sz="1400" dirty="0" smtClean="0"/>
              <a:t>interpersonal</a:t>
            </a:r>
          </a:p>
          <a:p>
            <a:r>
              <a:rPr lang="en-US" sz="1400" dirty="0" smtClean="0"/>
              <a:t>Relationships</a:t>
            </a:r>
          </a:p>
          <a:p>
            <a:endParaRPr lang="en-US" sz="1400" dirty="0" smtClean="0"/>
          </a:p>
          <a:p>
            <a:r>
              <a:rPr lang="en-US" sz="1400" dirty="0" smtClean="0"/>
              <a:t>EEG brain</a:t>
            </a:r>
          </a:p>
          <a:p>
            <a:r>
              <a:rPr lang="en-US" sz="1400" dirty="0" smtClean="0"/>
              <a:t>Asymmetries</a:t>
            </a:r>
          </a:p>
          <a:p>
            <a:endParaRPr lang="en-US" sz="1400" dirty="0" smtClean="0"/>
          </a:p>
          <a:p>
            <a:r>
              <a:rPr lang="en-US" sz="1400" dirty="0" smtClean="0"/>
              <a:t>R &gt; L frontal</a:t>
            </a:r>
          </a:p>
          <a:p>
            <a:r>
              <a:rPr lang="en-US" sz="1400" dirty="0" smtClean="0"/>
              <a:t>activation</a:t>
            </a:r>
          </a:p>
          <a:p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990600" y="3200400"/>
            <a:ext cx="1752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Lower levels</a:t>
            </a:r>
          </a:p>
          <a:p>
            <a:r>
              <a:rPr lang="en-US" sz="1600" dirty="0" smtClean="0"/>
              <a:t>of MAOA</a:t>
            </a:r>
          </a:p>
          <a:p>
            <a:r>
              <a:rPr lang="en-US" sz="1600" dirty="0" smtClean="0"/>
              <a:t>Genotype</a:t>
            </a:r>
          </a:p>
          <a:p>
            <a:endParaRPr lang="en-US" sz="1600" dirty="0" smtClean="0"/>
          </a:p>
          <a:p>
            <a:r>
              <a:rPr lang="en-US" sz="1600" dirty="0" smtClean="0"/>
              <a:t>Fight or flight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2286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2209800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FEMALES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" y="6172200"/>
            <a:ext cx="10058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/>
              <a:t>Asha</a:t>
            </a:r>
            <a:r>
              <a:rPr lang="en-US" sz="1000" dirty="0" smtClean="0"/>
              <a:t> </a:t>
            </a:r>
            <a:r>
              <a:rPr lang="en-US" sz="1000" dirty="0" err="1" smtClean="0"/>
              <a:t>Goldweber</a:t>
            </a:r>
            <a:r>
              <a:rPr lang="en-US" sz="1000" dirty="0" smtClean="0"/>
              <a:t>, Lisa </a:t>
            </a:r>
            <a:r>
              <a:rPr lang="en-US" sz="1000" dirty="0" err="1" smtClean="0"/>
              <a:t>Broidy</a:t>
            </a:r>
            <a:r>
              <a:rPr lang="en-US" sz="1000" dirty="0" smtClean="0"/>
              <a:t>, and Elizabeth </a:t>
            </a:r>
            <a:r>
              <a:rPr lang="en-US" sz="1000" dirty="0" err="1" smtClean="0"/>
              <a:t>Cauffman</a:t>
            </a:r>
            <a:r>
              <a:rPr lang="en-US" sz="1000" dirty="0" smtClean="0"/>
              <a:t>, “Interdisciplinary Perspectives on Persistent Female Offending: A</a:t>
            </a:r>
          </a:p>
          <a:p>
            <a:r>
              <a:rPr lang="en-US" sz="1000" dirty="0" smtClean="0"/>
              <a:t>Review of Theory and Research,” in The Development of Persistent Criminality, edited by J. Savage (Cambridge University Press,</a:t>
            </a:r>
          </a:p>
          <a:p>
            <a:r>
              <a:rPr lang="en-US" sz="1000" dirty="0" smtClean="0"/>
              <a:t>forthcoming).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>In other direct comparisons, interactions with gender all indicate stronger predictive valence for males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228600" y="1905000"/>
          <a:ext cx="8382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Prior to late 1800’s, juveniles were tried and sentenced as adults</a:t>
            </a:r>
            <a:endParaRPr lang="en-US" sz="2800" dirty="0"/>
          </a:p>
        </p:txBody>
      </p:sp>
      <p:pic>
        <p:nvPicPr>
          <p:cNvPr id="4" name="Content Placeholder 3" descr="6256668129_510f9fc68d_b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219200"/>
            <a:ext cx="3654425" cy="4525963"/>
          </a:xfrm>
        </p:spPr>
      </p:pic>
      <p:pic>
        <p:nvPicPr>
          <p:cNvPr id="5" name="Picture 4" descr="victori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295400"/>
            <a:ext cx="3962400" cy="2971800"/>
          </a:xfrm>
          <a:prstGeom prst="rect">
            <a:avLst/>
          </a:prstGeom>
        </p:spPr>
      </p:pic>
      <p:pic>
        <p:nvPicPr>
          <p:cNvPr id="6" name="Picture 5" descr="Mary+Catherine+Docher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2669458"/>
            <a:ext cx="3048000" cy="4188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54864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Mary Catharine Docherty</a:t>
            </a:r>
          </a:p>
          <a:p>
            <a:r>
              <a:rPr lang="en-US" sz="1200" dirty="0" smtClean="0"/>
              <a:t>14 years old</a:t>
            </a:r>
          </a:p>
          <a:p>
            <a:r>
              <a:rPr lang="en-US" sz="1200" dirty="0" smtClean="0"/>
              <a:t>Seven days hard labor in adult prison</a:t>
            </a:r>
          </a:p>
          <a:p>
            <a:r>
              <a:rPr lang="en-US" sz="1200" dirty="0" smtClean="0"/>
              <a:t>Stealing iron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5626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Margaret </a:t>
            </a:r>
            <a:r>
              <a:rPr lang="en-US" sz="1200" dirty="0" err="1" smtClean="0"/>
              <a:t>Cosh</a:t>
            </a:r>
            <a:endParaRPr lang="en-US" sz="1200" dirty="0" smtClean="0"/>
          </a:p>
          <a:p>
            <a:r>
              <a:rPr lang="en-US" sz="1200" dirty="0" smtClean="0"/>
              <a:t>15 years old</a:t>
            </a:r>
          </a:p>
          <a:p>
            <a:r>
              <a:rPr lang="en-US" sz="1200" dirty="0" smtClean="0"/>
              <a:t>Two months hard labor in adult prison</a:t>
            </a:r>
          </a:p>
          <a:p>
            <a:r>
              <a:rPr lang="en-US" sz="1200" dirty="0" smtClean="0"/>
              <a:t>Stealing a coat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43434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Rosanna Watson</a:t>
            </a:r>
          </a:p>
          <a:p>
            <a:r>
              <a:rPr lang="en-US" sz="1200" dirty="0" smtClean="0"/>
              <a:t>13 years old</a:t>
            </a:r>
          </a:p>
          <a:p>
            <a:r>
              <a:rPr lang="en-US" sz="1200" dirty="0" smtClean="0"/>
              <a:t>Seven days hard labor in adult prison</a:t>
            </a:r>
          </a:p>
          <a:p>
            <a:r>
              <a:rPr lang="en-US" sz="1200" dirty="0" smtClean="0"/>
              <a:t>Stealing iron 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65532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Tyne &amp; Wear Archives &amp; Museum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dirty="0" smtClean="0"/>
              <a:t>Pathway models of delinquency are somewhat accurate in explaining female delinquency but not as good as for males, particularly for serious delinquency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371600" y="1752600"/>
          <a:ext cx="6096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class analysis study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Girls Involved in the Juvenile Justice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7352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Sample Demographic Description</a:t>
            </a:r>
            <a:endParaRPr lang="en-US" sz="25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706721"/>
              </p:ext>
            </p:extLst>
          </p:nvPr>
        </p:nvGraphicFramePr>
        <p:xfrm>
          <a:off x="457200" y="1143000"/>
          <a:ext cx="8305799" cy="472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1668"/>
                <a:gridCol w="2451336"/>
                <a:gridCol w="4002795"/>
              </a:tblGrid>
              <a:tr h="51498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Variable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 = </a:t>
                      </a:r>
                      <a:r>
                        <a:rPr lang="en-US" sz="1500" dirty="0" smtClean="0">
                          <a:effectLst/>
                        </a:rPr>
                        <a:t>1731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r>
                        <a:rPr lang="en-US" sz="1500" dirty="0" smtClean="0">
                          <a:effectLst/>
                        </a:rPr>
                        <a:t>Gender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Female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1731 (100%)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982"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Race/Ethnicity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Caucasian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1157 (66.8%)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African American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213 (12.3%)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Hispanic/Latino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221 (12.8%)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Asian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 (2.4%)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Native American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91 (5.3%)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Other 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 (0.5%)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45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Age (in years)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10</a:t>
                      </a:r>
                      <a:r>
                        <a:rPr lang="en-US" sz="1500" baseline="0" dirty="0" smtClean="0">
                          <a:effectLst/>
                        </a:rPr>
                        <a:t> – 23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 = </a:t>
                      </a:r>
                      <a:r>
                        <a:rPr lang="en-US" sz="1500" dirty="0" smtClean="0">
                          <a:effectLst/>
                        </a:rPr>
                        <a:t>14.82, </a:t>
                      </a:r>
                      <a:r>
                        <a:rPr lang="en-US" sz="1500" dirty="0">
                          <a:effectLst/>
                        </a:rPr>
                        <a:t>median = </a:t>
                      </a:r>
                      <a:r>
                        <a:rPr lang="en-US" sz="1500" dirty="0" smtClean="0">
                          <a:effectLst/>
                        </a:rPr>
                        <a:t>15, </a:t>
                      </a:r>
                      <a:r>
                        <a:rPr lang="en-US" sz="1500" dirty="0">
                          <a:effectLst/>
                        </a:rPr>
                        <a:t>range = </a:t>
                      </a:r>
                      <a:r>
                        <a:rPr lang="en-US" sz="1500" dirty="0" smtClean="0">
                          <a:effectLst/>
                        </a:rPr>
                        <a:t>10-23, </a:t>
                      </a:r>
                      <a:r>
                        <a:rPr lang="en-US" sz="1500" dirty="0" err="1">
                          <a:effectLst/>
                        </a:rPr>
                        <a:t>sd</a:t>
                      </a:r>
                      <a:r>
                        <a:rPr lang="en-US" sz="1500" dirty="0">
                          <a:effectLst/>
                        </a:rPr>
                        <a:t> = </a:t>
                      </a:r>
                      <a:r>
                        <a:rPr lang="en-US" sz="1500" dirty="0" smtClean="0">
                          <a:effectLst/>
                        </a:rPr>
                        <a:t>1.45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7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219200"/>
            <a:ext cx="2667000" cy="427809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History of running away</a:t>
            </a:r>
          </a:p>
          <a:p>
            <a:r>
              <a:rPr lang="en-US" sz="1600" dirty="0" smtClean="0"/>
              <a:t>No positive adult relationships</a:t>
            </a:r>
          </a:p>
          <a:p>
            <a:r>
              <a:rPr lang="en-US" sz="1600" dirty="0" smtClean="0"/>
              <a:t>School performance</a:t>
            </a:r>
          </a:p>
          <a:p>
            <a:r>
              <a:rPr lang="en-US" sz="1600" dirty="0" smtClean="0"/>
              <a:t>Family conflict</a:t>
            </a:r>
          </a:p>
          <a:p>
            <a:r>
              <a:rPr lang="en-US" sz="1600" dirty="0" smtClean="0"/>
              <a:t>Negative peer ties</a:t>
            </a:r>
          </a:p>
          <a:p>
            <a:r>
              <a:rPr lang="en-US" sz="1600" dirty="0" smtClean="0"/>
              <a:t>Parenting discipline</a:t>
            </a:r>
          </a:p>
          <a:p>
            <a:r>
              <a:rPr lang="en-US" sz="1600" dirty="0" smtClean="0"/>
              <a:t>Parenting problems</a:t>
            </a:r>
          </a:p>
          <a:p>
            <a:r>
              <a:rPr lang="en-US" sz="1600" dirty="0" smtClean="0"/>
              <a:t>History of neglect</a:t>
            </a:r>
          </a:p>
          <a:p>
            <a:r>
              <a:rPr lang="en-US" sz="1600" dirty="0" smtClean="0"/>
              <a:t>History of sexual abuse</a:t>
            </a:r>
          </a:p>
          <a:p>
            <a:r>
              <a:rPr lang="en-US" sz="1600" dirty="0" smtClean="0"/>
              <a:t>History of physical abuse</a:t>
            </a:r>
          </a:p>
          <a:p>
            <a:r>
              <a:rPr lang="en-US" sz="1600" dirty="0" smtClean="0"/>
              <a:t>History of mental health treatment</a:t>
            </a:r>
          </a:p>
          <a:p>
            <a:r>
              <a:rPr lang="en-US" sz="1600" dirty="0" smtClean="0"/>
              <a:t>Out of home placements</a:t>
            </a:r>
          </a:p>
          <a:p>
            <a:r>
              <a:rPr lang="en-US" sz="1600" dirty="0" smtClean="0"/>
              <a:t>Drug use causes disruption</a:t>
            </a:r>
          </a:p>
          <a:p>
            <a:r>
              <a:rPr lang="en-US" sz="1600" dirty="0" smtClean="0"/>
              <a:t>Alcohol use causes disruption</a:t>
            </a:r>
          </a:p>
          <a:p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4343400" y="304800"/>
            <a:ext cx="14478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High Trauma, Family Disruption, and Substances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43400" y="1828800"/>
            <a:ext cx="14478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Low Risk High Protective Factors with Some Mental Health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343400" y="3352800"/>
            <a:ext cx="14478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Low Trauma and Mental Health Need, Poor Parenting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43400" y="4876800"/>
            <a:ext cx="14478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Strong negative Peer Ties, Moderate to High Risk in all domains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6" idx="3"/>
            <a:endCxn id="8" idx="2"/>
          </p:cNvCxnSpPr>
          <p:nvPr/>
        </p:nvCxnSpPr>
        <p:spPr>
          <a:xfrm flipV="1">
            <a:off x="3276600" y="1028700"/>
            <a:ext cx="1066800" cy="23295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  <a:endCxn id="9" idx="2"/>
          </p:cNvCxnSpPr>
          <p:nvPr/>
        </p:nvCxnSpPr>
        <p:spPr>
          <a:xfrm flipV="1">
            <a:off x="3276600" y="2552700"/>
            <a:ext cx="1066800" cy="8055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  <a:endCxn id="10" idx="2"/>
          </p:cNvCxnSpPr>
          <p:nvPr/>
        </p:nvCxnSpPr>
        <p:spPr>
          <a:xfrm>
            <a:off x="3276600" y="3358247"/>
            <a:ext cx="1066800" cy="718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3"/>
            <a:endCxn id="11" idx="2"/>
          </p:cNvCxnSpPr>
          <p:nvPr/>
        </p:nvCxnSpPr>
        <p:spPr>
          <a:xfrm>
            <a:off x="3276600" y="3358247"/>
            <a:ext cx="1066800" cy="2242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705600" y="609600"/>
            <a:ext cx="1600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High in violent behavior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Least likely to be living with 2 parents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High foster care</a:t>
            </a:r>
          </a:p>
        </p:txBody>
      </p:sp>
      <p:sp>
        <p:nvSpPr>
          <p:cNvPr id="14" name="Left Arrow 13"/>
          <p:cNvSpPr/>
          <p:nvPr/>
        </p:nvSpPr>
        <p:spPr>
          <a:xfrm>
            <a:off x="5867400" y="914400"/>
            <a:ext cx="838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705600" y="2133600"/>
            <a:ext cx="1600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Highest income, relatively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Some foster care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 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5867400" y="2438400"/>
            <a:ext cx="838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05600" y="3657600"/>
            <a:ext cx="1600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Fewest in foster care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Most likely to be with 2 parents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Left Arrow 24"/>
          <p:cNvSpPr/>
          <p:nvPr/>
        </p:nvSpPr>
        <p:spPr>
          <a:xfrm>
            <a:off x="5867400" y="3962400"/>
            <a:ext cx="838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05600" y="5257800"/>
            <a:ext cx="1600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About half gang involved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Next highest level of violence</a:t>
            </a:r>
          </a:p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5867400" y="5562600"/>
            <a:ext cx="838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09600" y="6324600"/>
            <a:ext cx="2667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Variables in Latent Classes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267200" y="6324600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629400" y="6324600"/>
            <a:ext cx="1981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Covariates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4" grpId="0" animBg="1"/>
      <p:bldP spid="27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considerations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Girls Involved in the Juvenile Justice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Paradigms for Treatment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6400800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Walker, </a:t>
            </a:r>
            <a:r>
              <a:rPr lang="en-US" sz="1400" dirty="0" err="1" smtClean="0"/>
              <a:t>Muno</a:t>
            </a:r>
            <a:r>
              <a:rPr lang="en-US" sz="1400" dirty="0" smtClean="0"/>
              <a:t>, Sullivan-</a:t>
            </a:r>
            <a:r>
              <a:rPr lang="en-US" sz="1400" dirty="0" err="1" smtClean="0"/>
              <a:t>Colglazier</a:t>
            </a:r>
            <a:r>
              <a:rPr lang="en-US" sz="1400" dirty="0" smtClean="0"/>
              <a:t>, 2012; Covington, 2003;  Chesney-Lind, 2008; Hubbard &amp; Matthews,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>The most well-established, evidence-based treatments for delinquency have promising or mixed effects for girls (or have not done adequate subgroup analysis)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We know even less about programs developed specifically for justice-involved girls</a:t>
            </a:r>
            <a:endParaRPr lang="en-US" sz="28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990600" y="1371600"/>
          <a:ext cx="7315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Multiple county evaluation of “girls’ groups” found no relationship with recidivism despite high acceptability with girls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027237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Frequency of recidivism</a:t>
            </a:r>
          </a:p>
          <a:p>
            <a:pPr lvl="1">
              <a:buNone/>
            </a:pPr>
            <a:r>
              <a:rPr lang="en-US" sz="2400" dirty="0" smtClean="0"/>
              <a:t>- Girls Group, beta = 0.10, p = .05 (ns)</a:t>
            </a:r>
          </a:p>
          <a:p>
            <a:r>
              <a:rPr lang="en-US" sz="2400" b="1" dirty="0" smtClean="0"/>
              <a:t>Seriousness of Offending</a:t>
            </a:r>
          </a:p>
          <a:p>
            <a:pPr lvl="1"/>
            <a:r>
              <a:rPr lang="en-US" sz="2400" dirty="0" smtClean="0"/>
              <a:t>Girls Group, beta = .03, ns</a:t>
            </a:r>
          </a:p>
          <a:p>
            <a:r>
              <a:rPr lang="en-US" sz="2400" b="1" dirty="0" smtClean="0"/>
              <a:t>Differences in type of treatment</a:t>
            </a:r>
          </a:p>
          <a:p>
            <a:pPr lvl="1"/>
            <a:r>
              <a:rPr lang="en-US" sz="2400" dirty="0" smtClean="0"/>
              <a:t>Girls Circle </a:t>
            </a:r>
            <a:r>
              <a:rPr lang="en-US" sz="2400" dirty="0" err="1" smtClean="0"/>
              <a:t>vs</a:t>
            </a:r>
            <a:r>
              <a:rPr lang="en-US" sz="2400" dirty="0" smtClean="0"/>
              <a:t> Girl Power!, beta = 0.02, ns</a:t>
            </a:r>
          </a:p>
          <a:p>
            <a:pPr lvl="1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What girls have to say: They rank cognitions and relationship problems high as causes for distress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2133600"/>
          <a:ext cx="6096000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2209800"/>
              </a:tblGrid>
              <a:tr h="405770">
                <a:tc>
                  <a:txBody>
                    <a:bodyPr/>
                    <a:lstStyle/>
                    <a:p>
                      <a:r>
                        <a:rPr lang="en-US" dirty="0" smtClean="0"/>
                        <a:t>Cause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</a:tr>
              <a:tr h="700370">
                <a:tc>
                  <a:txBody>
                    <a:bodyPr/>
                    <a:lstStyle/>
                    <a:p>
                      <a:r>
                        <a:rPr lang="en-US" dirty="0" smtClean="0"/>
                        <a:t>Cognitions</a:t>
                      </a:r>
                      <a:r>
                        <a:rPr lang="en-US" baseline="0" dirty="0" smtClean="0"/>
                        <a:t> (negative thoughts)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94%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</a:tr>
              <a:tr h="40577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94%</a:t>
                      </a:r>
                    </a:p>
                  </a:txBody>
                  <a:tcPr/>
                </a:tc>
              </a:tr>
              <a:tr h="405770"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Relationship issues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85%</a:t>
                      </a:r>
                    </a:p>
                  </a:txBody>
                  <a:tcPr/>
                </a:tc>
              </a:tr>
              <a:tr h="405770">
                <a:tc>
                  <a:txBody>
                    <a:bodyPr/>
                    <a:lstStyle/>
                    <a:p>
                      <a:r>
                        <a:rPr lang="en-US" dirty="0" smtClean="0"/>
                        <a:t>Family issues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81%</a:t>
                      </a:r>
                      <a:endParaRPr lang="en-US" dirty="0"/>
                    </a:p>
                  </a:txBody>
                  <a:tcPr/>
                </a:tc>
              </a:tr>
              <a:tr h="405770">
                <a:tc>
                  <a:txBody>
                    <a:bodyPr/>
                    <a:lstStyle/>
                    <a:p>
                      <a:r>
                        <a:rPr lang="en-US" dirty="0" smtClean="0"/>
                        <a:t>Trauma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76%</a:t>
                      </a:r>
                      <a:endParaRPr lang="en-US" dirty="0"/>
                    </a:p>
                  </a:txBody>
                  <a:tcPr/>
                </a:tc>
              </a:tr>
              <a:tr h="405770">
                <a:tc>
                  <a:txBody>
                    <a:bodyPr/>
                    <a:lstStyle/>
                    <a:p>
                      <a:r>
                        <a:rPr lang="en-US" dirty="0" smtClean="0"/>
                        <a:t>Friends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69%</a:t>
                      </a:r>
                      <a:endParaRPr lang="en-US" dirty="0"/>
                    </a:p>
                  </a:txBody>
                  <a:tcPr/>
                </a:tc>
              </a:tr>
              <a:tr h="40577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causes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1600" y="1752600"/>
            <a:ext cx="662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Causal beliefs about depression (n = 67)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008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Caporino</a:t>
            </a:r>
            <a:r>
              <a:rPr lang="en-US" sz="1400" dirty="0" smtClean="0"/>
              <a:t>, 2012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>Juvenile courts were established because of the recognition that children were fundamentally different than adults</a:t>
            </a:r>
            <a:endParaRPr lang="en-US" sz="2400" dirty="0"/>
          </a:p>
        </p:txBody>
      </p:sp>
      <p:pic>
        <p:nvPicPr>
          <p:cNvPr id="4" name="Content Placeholder 3" descr="1899%20Juvenile%20Cour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447800"/>
            <a:ext cx="5257800" cy="4221259"/>
          </a:xfrm>
        </p:spPr>
      </p:pic>
      <p:sp>
        <p:nvSpPr>
          <p:cNvPr id="5" name="TextBox 4"/>
          <p:cNvSpPr txBox="1"/>
          <p:nvPr/>
        </p:nvSpPr>
        <p:spPr>
          <a:xfrm>
            <a:off x="685800" y="59436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Cook County, Illinois 1899 first juvenile court (image above from St. Louis, MO). Children’s Bureau archives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Girls Only! Active Learning</a:t>
            </a:r>
            <a:br>
              <a:rPr lang="en-US" dirty="0" smtClean="0"/>
            </a:br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Girls Involved in the Juvenile Justice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Group-based</a:t>
            </a:r>
          </a:p>
          <a:p>
            <a:r>
              <a:rPr lang="en-US" dirty="0" smtClean="0"/>
              <a:t>10.5 weeks, 2x weekly</a:t>
            </a:r>
          </a:p>
          <a:p>
            <a:r>
              <a:rPr lang="en-US" dirty="0" smtClean="0"/>
              <a:t>Development team</a:t>
            </a:r>
          </a:p>
          <a:p>
            <a:pPr lvl="1"/>
            <a:r>
              <a:rPr lang="en-US" dirty="0" smtClean="0"/>
              <a:t>Snohomish, King &amp; Pierce</a:t>
            </a:r>
          </a:p>
          <a:p>
            <a:r>
              <a:rPr lang="en-US" dirty="0" smtClean="0"/>
              <a:t>Implementation partners</a:t>
            </a:r>
          </a:p>
          <a:p>
            <a:pPr lvl="1"/>
            <a:r>
              <a:rPr lang="en-US" dirty="0" smtClean="0"/>
              <a:t>Above plus Lewis, Thurston and Jefferson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44" y="164335"/>
            <a:ext cx="1828800" cy="1159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Girls 13-17 years old</a:t>
            </a:r>
          </a:p>
          <a:p>
            <a:r>
              <a:rPr lang="en-US" sz="2400" dirty="0" smtClean="0"/>
              <a:t>Selective Prevention: Justice involved as well as community-identified as at risk</a:t>
            </a:r>
          </a:p>
          <a:p>
            <a:r>
              <a:rPr lang="en-US" sz="2400" dirty="0" smtClean="0"/>
              <a:t>Eligibility</a:t>
            </a:r>
          </a:p>
          <a:p>
            <a:pPr lvl="1"/>
            <a:r>
              <a:rPr lang="en-US" sz="2400" dirty="0" err="1" smtClean="0"/>
              <a:t>Hx</a:t>
            </a:r>
            <a:r>
              <a:rPr lang="en-US" sz="2400" dirty="0" smtClean="0"/>
              <a:t> of running/out of home placement; Poor family support; no or antisocial friends; exposure to witnessed or direct violence: CLASS ONE GIRLS</a:t>
            </a:r>
          </a:p>
          <a:p>
            <a:r>
              <a:rPr lang="en-US" sz="2400" dirty="0" smtClean="0"/>
              <a:t>Exclusion criteria</a:t>
            </a:r>
          </a:p>
          <a:p>
            <a:pPr lvl="1"/>
            <a:r>
              <a:rPr lang="en-US" sz="2400" dirty="0" smtClean="0"/>
              <a:t>Thought disorder</a:t>
            </a:r>
          </a:p>
          <a:p>
            <a:pPr lvl="1"/>
            <a:r>
              <a:rPr lang="en-US" sz="2400" dirty="0" smtClean="0"/>
              <a:t>Proud of antisocial behavior</a:t>
            </a:r>
          </a:p>
          <a:p>
            <a:pPr lvl="1"/>
            <a:r>
              <a:rPr lang="en-US" sz="2400" dirty="0" smtClean="0"/>
              <a:t>More than one felony adjudication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752600" y="457200"/>
            <a:ext cx="5410200" cy="6172200"/>
            <a:chOff x="457200" y="457200"/>
            <a:chExt cx="5410200" cy="61722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838200" y="457200"/>
              <a:ext cx="1371600" cy="838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Program Components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962400" y="457200"/>
              <a:ext cx="1371600" cy="838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Program Modalities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2" name="Group 26"/>
            <p:cNvGrpSpPr/>
            <p:nvPr/>
          </p:nvGrpSpPr>
          <p:grpSpPr>
            <a:xfrm>
              <a:off x="3581400" y="1447800"/>
              <a:ext cx="2276929" cy="4458607"/>
              <a:chOff x="2258783" y="1524000"/>
              <a:chExt cx="896257" cy="4458607"/>
            </a:xfrm>
            <a:grpFill/>
          </p:grpSpPr>
          <p:sp>
            <p:nvSpPr>
              <p:cNvPr id="14" name="Rectangle 13"/>
              <p:cNvSpPr/>
              <p:nvPr/>
            </p:nvSpPr>
            <p:spPr>
              <a:xfrm>
                <a:off x="2258783" y="3739632"/>
                <a:ext cx="896257" cy="56074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</a:rPr>
                  <a:t> Encourage reasoning before action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258783" y="4300376"/>
                <a:ext cx="896257" cy="56074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</a:rPr>
                  <a:t>Discussion of moral scenarios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258783" y="1524000"/>
                <a:ext cx="896257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</a:rPr>
                  <a:t>Identify emotions and triggers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258783" y="2082800"/>
                <a:ext cx="896257" cy="53534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</a:rPr>
                  <a:t>Learn self-calming strategies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258783" y="2618144"/>
                <a:ext cx="896257" cy="62489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</a:rPr>
                  <a:t>Identify inaccurate/ harmful thoughts 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258783" y="3243036"/>
                <a:ext cx="896257" cy="49659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</a:rPr>
                  <a:t>Practice positive self talk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258783" y="4861120"/>
                <a:ext cx="896257" cy="56074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err="1" smtClean="0">
                    <a:solidFill>
                      <a:schemeClr val="tx1"/>
                    </a:solidFill>
                  </a:rPr>
                  <a:t>Psychoed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 on parenting adolescents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258783" y="5421864"/>
                <a:ext cx="896257" cy="56074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</a:rPr>
                  <a:t>Connection to parent support resources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475343" y="6019800"/>
              <a:ext cx="5392057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All Program Modalities use  1) Expert Modeling; 2) Role Play; 3) Transfer Training; 4) Emphasis on relationship; 5) Sensitivity to traumatic experiences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" y="1587500"/>
              <a:ext cx="1940000" cy="838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Emotion Regulation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" y="2747736"/>
              <a:ext cx="1940000" cy="838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Cognitive Restructuring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200" y="3907972"/>
              <a:ext cx="1940000" cy="838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Prosocial</a:t>
              </a:r>
              <a:r>
                <a:rPr lang="en-US" sz="1400" dirty="0" smtClean="0">
                  <a:solidFill>
                    <a:schemeClr val="tx1"/>
                  </a:solidFill>
                </a:rPr>
                <a:t> Skills &amp; Problem-solving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7200" y="5068207"/>
              <a:ext cx="1940000" cy="838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Parent Engagement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10" idx="3"/>
            </p:cNvCxnSpPr>
            <p:nvPr/>
          </p:nvCxnSpPr>
          <p:spPr>
            <a:xfrm flipV="1">
              <a:off x="2397200" y="1981200"/>
              <a:ext cx="1184200" cy="25400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2362200" y="3124200"/>
              <a:ext cx="1219200" cy="6359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389500" y="4267200"/>
              <a:ext cx="1191900" cy="24526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2389498" y="5334000"/>
              <a:ext cx="1191902" cy="26307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26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context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Girls Involved in the Juvenile Justice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Advocacy and Policy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Justice for Girls Coalition of Washington State</a:t>
            </a:r>
          </a:p>
          <a:p>
            <a:pPr lvl="1"/>
            <a:r>
              <a:rPr lang="en-US" dirty="0" smtClean="0"/>
              <a:t>Biannual conference “Beyond Pink”</a:t>
            </a:r>
          </a:p>
          <a:p>
            <a:pPr lvl="1"/>
            <a:r>
              <a:rPr lang="en-US" dirty="0" smtClean="0"/>
              <a:t>Handbook</a:t>
            </a:r>
          </a:p>
          <a:p>
            <a:pPr lvl="1"/>
            <a:r>
              <a:rPr lang="en-US" dirty="0" smtClean="0"/>
              <a:t>Technical Assistance</a:t>
            </a:r>
          </a:p>
          <a:p>
            <a:r>
              <a:rPr lang="en-US" dirty="0" smtClean="0"/>
              <a:t>HB 6255 (passed 2012)</a:t>
            </a:r>
          </a:p>
          <a:p>
            <a:pPr lvl="1"/>
            <a:r>
              <a:rPr lang="en-US" dirty="0" smtClean="0"/>
              <a:t>Prostitution sentences vacated</a:t>
            </a:r>
          </a:p>
          <a:p>
            <a:r>
              <a:rPr lang="en-US" dirty="0" smtClean="0"/>
              <a:t>HB 1524 (passed 2013)</a:t>
            </a:r>
          </a:p>
          <a:p>
            <a:pPr lvl="1"/>
            <a:r>
              <a:rPr lang="en-US" dirty="0" smtClean="0"/>
              <a:t>Expands diversion options for youth with mental health challenges</a:t>
            </a:r>
          </a:p>
          <a:p>
            <a:r>
              <a:rPr lang="en-US" dirty="0" smtClean="0"/>
              <a:t>HB 2722 (likely to die in Rules this session)</a:t>
            </a:r>
          </a:p>
          <a:p>
            <a:pPr lvl="1"/>
            <a:r>
              <a:rPr lang="en-US" dirty="0" smtClean="0"/>
              <a:t>Increases discretion for arrest of youth for child-parent DV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Thanks to: </a:t>
            </a:r>
          </a:p>
          <a:p>
            <a:pPr>
              <a:buNone/>
            </a:pPr>
            <a:r>
              <a:rPr lang="en-US" sz="2400" dirty="0" smtClean="0"/>
              <a:t>Asia Bishop, Research Analyst</a:t>
            </a:r>
          </a:p>
          <a:p>
            <a:pPr>
              <a:buNone/>
            </a:pPr>
            <a:r>
              <a:rPr lang="en-US" sz="2400" dirty="0" smtClean="0"/>
              <a:t>National Survey: Ann </a:t>
            </a:r>
            <a:r>
              <a:rPr lang="en-US" sz="2400" dirty="0" err="1" smtClean="0"/>
              <a:t>Muno</a:t>
            </a:r>
            <a:r>
              <a:rPr lang="en-US" sz="2400" dirty="0" smtClean="0"/>
              <a:t>, Cheryl Sullivan-</a:t>
            </a:r>
            <a:r>
              <a:rPr lang="en-US" sz="2400" dirty="0" err="1" smtClean="0"/>
              <a:t>Colglazier</a:t>
            </a:r>
            <a:r>
              <a:rPr lang="en-US" sz="2400" dirty="0" smtClean="0"/>
              <a:t>, Justice for Girls Coalition of Washington State, Ryan Pinto, </a:t>
            </a:r>
          </a:p>
          <a:p>
            <a:pPr>
              <a:buNone/>
            </a:pPr>
            <a:r>
              <a:rPr lang="en-US" sz="2400" dirty="0" smtClean="0"/>
              <a:t>Latent Class Analysis: Paula </a:t>
            </a:r>
            <a:r>
              <a:rPr lang="en-US" sz="2400" dirty="0" err="1" smtClean="0"/>
              <a:t>Nurius</a:t>
            </a:r>
            <a:r>
              <a:rPr lang="en-US" sz="2400" dirty="0" smtClean="0"/>
              <a:t>, Patricia Logan-Greene</a:t>
            </a:r>
          </a:p>
          <a:p>
            <a:pPr>
              <a:buNone/>
            </a:pPr>
            <a:r>
              <a:rPr lang="en-US" sz="2400" dirty="0" smtClean="0"/>
              <a:t>Girls Circle Evaluation: King, Benton-Franklin and Pierce County Juvenile Courts</a:t>
            </a:r>
          </a:p>
          <a:p>
            <a:pPr>
              <a:buNone/>
            </a:pPr>
            <a:r>
              <a:rPr lang="en-US" sz="2400" dirty="0" smtClean="0"/>
              <a:t>GOAL Development team: Chris Hayes, Susan Waild, Sarah </a:t>
            </a:r>
            <a:r>
              <a:rPr lang="en-US" sz="2400" dirty="0" err="1" smtClean="0"/>
              <a:t>Veele</a:t>
            </a:r>
            <a:r>
              <a:rPr lang="en-US" sz="2400" dirty="0" smtClean="0"/>
              <a:t>, Rosemary </a:t>
            </a:r>
            <a:r>
              <a:rPr lang="en-US" sz="2400" dirty="0" err="1" smtClean="0"/>
              <a:t>Fraine</a:t>
            </a:r>
            <a:r>
              <a:rPr lang="en-US" sz="2400" dirty="0" smtClean="0"/>
              <a:t>, Mike Irons, Jennifer </a:t>
            </a:r>
            <a:r>
              <a:rPr lang="en-US" sz="2400" dirty="0" err="1" smtClean="0"/>
              <a:t>Crossen</a:t>
            </a:r>
            <a:r>
              <a:rPr lang="en-US" sz="2400" dirty="0" smtClean="0"/>
              <a:t>, Jaime Reed, Angie Thompson, Karen Gough, Barbara Carr, Lucy Berliner, Leslie </a:t>
            </a:r>
            <a:r>
              <a:rPr lang="en-US" sz="2400" dirty="0" err="1" smtClean="0"/>
              <a:t>Leve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And, in general: Eric </a:t>
            </a:r>
            <a:r>
              <a:rPr lang="en-US" sz="2400" dirty="0" err="1" smtClean="0"/>
              <a:t>Trupin</a:t>
            </a:r>
            <a:r>
              <a:rPr lang="en-US" sz="2400" dirty="0" smtClean="0"/>
              <a:t> and the PBHJP faculty and staff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Girls’ pathways into the system have stayed largely consistent over time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62400" y="1371600"/>
            <a:ext cx="3124200" cy="2133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         1932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Girls more often in contact with juvenile courts for “running away,” “ungovernable or beyond parental control,” and “sex offense.”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Boys charged with “ungovernable” more likely to be younger than 12, whereas girls charged with “ungovernable” more likely to be older than 12.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038600" y="3657600"/>
            <a:ext cx="2895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Modern Day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57% of girls have family/guardian conflicts that facilitate contact with the system: (13%), movement toward detention and incarceration (34%) or both (10%).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Girls more likely to run away and more likely to be arrested when they run</a:t>
            </a:r>
          </a:p>
        </p:txBody>
      </p:sp>
      <p:pic>
        <p:nvPicPr>
          <p:cNvPr id="5" name="Picture 4" descr="RunawayGirls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447800"/>
            <a:ext cx="3200400" cy="4800600"/>
          </a:xfrm>
          <a:prstGeom prst="rect">
            <a:avLst/>
          </a:prstGeom>
        </p:spPr>
      </p:pic>
      <p:pic>
        <p:nvPicPr>
          <p:cNvPr id="6" name="Picture 5" descr="runaway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4038600"/>
            <a:ext cx="1638300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(Age 17) “She didn’t like me going out partying .  . .and she tried – convincing me not to go-. . .she would say, “Please be home by two.” And I would never be home by two . . .it’s not like you’re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gonna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be home by two, you know, it’s like – </a:t>
            </a:r>
            <a:r>
              <a:rPr lang="en-US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two?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 leave at twelve, how am I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gonna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be back by two- you know?” </a:t>
            </a:r>
            <a:r>
              <a:rPr lang="en-US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Quoted in Davis, 2007</a:t>
            </a: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“The recognition that some parents turn to the courts to enforce their authority is thought to be a primary reason for many girls’ presence in the juvenile justice system.” </a:t>
            </a:r>
            <a:r>
              <a:rPr lang="en-US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Davis, 2007</a:t>
            </a: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Changes in detention policies have likely contributed to a rise in assault charges for girls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1980 Juvenile Justice and Delinquency Prevention Act Reauthorization</a:t>
            </a:r>
          </a:p>
          <a:p>
            <a:pPr lvl="1"/>
            <a:r>
              <a:rPr lang="en-US" dirty="0" smtClean="0"/>
              <a:t>Not allowed to confine status offenders (e.g., runaways, underage drinking) if they violated court orders</a:t>
            </a:r>
          </a:p>
          <a:p>
            <a:r>
              <a:rPr lang="en-US" dirty="0" smtClean="0"/>
              <a:t>By 1988, number of status offenders in secure facilities declined by 95% </a:t>
            </a:r>
            <a:r>
              <a:rPr lang="en-US" sz="2000" dirty="0" smtClean="0"/>
              <a:t>(U.S. General Accounting Office, 1991)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Girls are represented in the justice system at higher rates now than ever in previous history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5626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Between  1980 and 1994, the rate of violence crimes for females doubled. Overall rates since 1980’s: 20 to 30% of all juvenile arrests. Male crime has decreased much more quickly.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5809127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Increase in girl involvement largely due to increases in charges for simple assault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4010" y="1219200"/>
            <a:ext cx="4735979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1066</TotalTime>
  <Words>1891</Words>
  <Application>Microsoft Office PowerPoint</Application>
  <PresentationFormat>On-screen Show (4:3)</PresentationFormat>
  <Paragraphs>324</Paragraphs>
  <Slides>36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Origin</vt:lpstr>
      <vt:lpstr>Girls in the Juvenile Justice System</vt:lpstr>
      <vt:lpstr>Prior to late 1800’s, juveniles were tried and sentenced as adults</vt:lpstr>
      <vt:lpstr>Juvenile courts were established because of the recognition that children were fundamentally different than adults</vt:lpstr>
      <vt:lpstr>Girls’ pathways into the system have stayed largely consistent over time</vt:lpstr>
      <vt:lpstr>PowerPoint Presentation</vt:lpstr>
      <vt:lpstr>PowerPoint Presentation</vt:lpstr>
      <vt:lpstr>Changes in detention policies have likely contributed to a rise in assault charges for girls</vt:lpstr>
      <vt:lpstr>Girls are represented in the justice system at higher rates now than ever in previous history</vt:lpstr>
      <vt:lpstr>Increase in girl involvement largely due to increases in charges for simple assault</vt:lpstr>
      <vt:lpstr>The number of girls in the justice system has sparked a national discussion about whether the “traditional” model of juvenile corrections is appropriate for females</vt:lpstr>
      <vt:lpstr>characteristics</vt:lpstr>
      <vt:lpstr>Justice-involved girls have higher rates of mental health disorder than boys</vt:lpstr>
      <vt:lpstr>Exposure to violence and trauma is even higher among girls who are detained</vt:lpstr>
      <vt:lpstr>Justice-involved girls experience additional social stressors </vt:lpstr>
      <vt:lpstr>PowerPoint Presentation</vt:lpstr>
      <vt:lpstr>Trends in Washington State mirror national statistics</vt:lpstr>
      <vt:lpstr>Predictors of delinquency</vt:lpstr>
      <vt:lpstr>Many risks for offending are shared between genders while some risks are unique</vt:lpstr>
      <vt:lpstr>In other direct comparisons, interactions with gender all indicate stronger predictive valence for males</vt:lpstr>
      <vt:lpstr>Pathway models of delinquency are somewhat accurate in explaining female delinquency but not as good as for males, particularly for serious delinquency</vt:lpstr>
      <vt:lpstr>Latent class analysis study</vt:lpstr>
      <vt:lpstr>Sample Demographic Description</vt:lpstr>
      <vt:lpstr>PowerPoint Presentation</vt:lpstr>
      <vt:lpstr>Treatment considerations</vt:lpstr>
      <vt:lpstr>Paradigms for Treatment</vt:lpstr>
      <vt:lpstr>The most well-established, evidence-based treatments for delinquency have promising or mixed effects for girls (or have not done adequate subgroup analysis)</vt:lpstr>
      <vt:lpstr>We know even less about programs developed specifically for justice-involved girls</vt:lpstr>
      <vt:lpstr>Multiple county evaluation of “girls’ groups” found no relationship with recidivism despite high acceptability with girls</vt:lpstr>
      <vt:lpstr>What girls have to say: They rank cognitions and relationship problems high as causes for distress</vt:lpstr>
      <vt:lpstr>Girls Only! Active Learning GOAL</vt:lpstr>
      <vt:lpstr>PowerPoint Presentation</vt:lpstr>
      <vt:lpstr>Target Population</vt:lpstr>
      <vt:lpstr>PowerPoint Presentation</vt:lpstr>
      <vt:lpstr>Policy context</vt:lpstr>
      <vt:lpstr>Advocacy and Policy</vt:lpstr>
      <vt:lpstr>Acknowledgments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</dc:creator>
  <cp:lastModifiedBy>Vick, Kristin E</cp:lastModifiedBy>
  <cp:revision>112</cp:revision>
  <dcterms:created xsi:type="dcterms:W3CDTF">2014-03-01T16:51:35Z</dcterms:created>
  <dcterms:modified xsi:type="dcterms:W3CDTF">2018-11-09T21:21:42Z</dcterms:modified>
</cp:coreProperties>
</file>